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59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67" r:id="rId12"/>
    <p:sldId id="283" r:id="rId13"/>
    <p:sldId id="284" r:id="rId14"/>
    <p:sldId id="285" r:id="rId15"/>
    <p:sldId id="287" r:id="rId16"/>
    <p:sldId id="288" r:id="rId17"/>
    <p:sldId id="289" r:id="rId18"/>
    <p:sldId id="290" r:id="rId19"/>
    <p:sldId id="266" r:id="rId20"/>
    <p:sldId id="291" r:id="rId21"/>
    <p:sldId id="292" r:id="rId22"/>
    <p:sldId id="293" r:id="rId23"/>
    <p:sldId id="294" r:id="rId24"/>
    <p:sldId id="268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265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52921-85D0-E811-9438-C521B2D10A4D}" name="송대석" initials="송" userId="송대석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2DCE82"/>
    <a:srgbClr val="FF2DDA"/>
    <a:srgbClr val="B2B2AF"/>
    <a:srgbClr val="4C4747"/>
    <a:srgbClr val="FEC9B8"/>
    <a:srgbClr val="FD6231"/>
    <a:srgbClr val="C8E4E5"/>
    <a:srgbClr val="FE9E7E"/>
    <a:srgbClr val="C4C8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86" autoAdjust="0"/>
    <p:restoredTop sz="83916" autoAdjust="0"/>
  </p:normalViewPr>
  <p:slideViewPr>
    <p:cSldViewPr snapToGrid="0" showGuides="1">
      <p:cViewPr varScale="1">
        <p:scale>
          <a:sx n="97" d="100"/>
          <a:sy n="97" d="100"/>
        </p:scale>
        <p:origin x="1656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024E6-3E09-42DC-BB27-160646E21583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BEED5-0A80-44E1-B68B-6AFB653D3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7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076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2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024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274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60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775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992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513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860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47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482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093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708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387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029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539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7700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977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63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694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845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634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312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544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1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794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416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979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8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47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9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4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27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4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9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92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8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28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1916F-3367-49A6-AF9E-D718BD8BA8FC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7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66498" y="2274838"/>
            <a:ext cx="71208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2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디지털 영상처리</a:t>
            </a:r>
            <a:endParaRPr lang="en-US" altLang="ko-KR" sz="7200" dirty="0">
              <a:ln>
                <a:solidFill>
                  <a:srgbClr val="FE9E7E">
                    <a:alpha val="20000"/>
                  </a:srgbClr>
                </a:solidFill>
              </a:ln>
              <a:solidFill>
                <a:srgbClr val="FE9E7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r"/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</a:t>
            </a:r>
            <a:r>
              <a:rPr lang="ko-KR" altLang="en-US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주차</a:t>
            </a:r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(6.1 ~6.5)</a:t>
            </a:r>
            <a:endParaRPr lang="ko-KR" altLang="en-US" sz="7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592492"/>
              </p:ext>
            </p:extLst>
          </p:nvPr>
        </p:nvGraphicFramePr>
        <p:xfrm>
          <a:off x="77997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06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8" name="타원 17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517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70411" cy="1163374"/>
            <a:chOff x="960681" y="2615402"/>
            <a:chExt cx="197041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기초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색도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6D2410-E48A-0A56-02FB-5966767A5CDF}"/>
              </a:ext>
            </a:extLst>
          </p:cNvPr>
          <p:cNvGrpSpPr/>
          <p:nvPr/>
        </p:nvGrpSpPr>
        <p:grpSpPr>
          <a:xfrm>
            <a:off x="4308958" y="652081"/>
            <a:ext cx="5455771" cy="978745"/>
            <a:chOff x="6796429" y="1608522"/>
            <a:chExt cx="5455771" cy="97874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B44A99-C1E6-7201-4250-0B5D895C6D3E}"/>
                </a:ext>
              </a:extLst>
            </p:cNvPr>
            <p:cNvSpPr txBox="1"/>
            <p:nvPr/>
          </p:nvSpPr>
          <p:spPr>
            <a:xfrm>
              <a:off x="6796429" y="1608522"/>
              <a:ext cx="2069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색도 다이어그램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4547AA-1250-D8F0-2465-96BD1824DCDE}"/>
                </a:ext>
              </a:extLst>
            </p:cNvPr>
            <p:cNvSpPr txBox="1"/>
            <p:nvPr/>
          </p:nvSpPr>
          <p:spPr>
            <a:xfrm>
              <a:off x="6800066" y="2064047"/>
              <a:ext cx="54521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3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자극치에 해당하는 점을 꼭지점으로 하는 삼각형 내부의 값들은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해당 자극치들의 조합으로 만들 수 있는 컬러의 집합이다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074" name="Picture 2" descr="Rec. 2020 - 위키백과, 우리 모두의 백과사전">
            <a:extLst>
              <a:ext uri="{FF2B5EF4-FFF2-40B4-BE49-F238E27FC236}">
                <a16:creationId xmlns:a16="http://schemas.microsoft.com/office/drawing/2014/main" id="{A7EE72A7-6F08-FCEB-12E1-1999BFBD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957" y="1686241"/>
            <a:ext cx="4196413" cy="475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25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3079" y="3119510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컬러 모델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61674" y="1050511"/>
              <a:ext cx="184537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150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02</a:t>
              </a:r>
              <a:endParaRPr lang="ko-KR" altLang="en-US" sz="1150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0071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70411" cy="1163374"/>
            <a:chOff x="960681" y="2615402"/>
            <a:chExt cx="197041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모델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기초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308958" y="748887"/>
            <a:ext cx="6481692" cy="978745"/>
            <a:chOff x="6796429" y="1608522"/>
            <a:chExt cx="6481692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4780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공간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또는 시스템이라고도 불리며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좌표 체계와 각 컬러가 단일 점에 의해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나타내어지는 체계 안의 부공간에 관한 명세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4FD7A60-55FA-2E7B-FB7D-DCAC6733C758}"/>
              </a:ext>
            </a:extLst>
          </p:cNvPr>
          <p:cNvGrpSpPr/>
          <p:nvPr/>
        </p:nvGrpSpPr>
        <p:grpSpPr>
          <a:xfrm>
            <a:off x="4308958" y="2104657"/>
            <a:ext cx="6536195" cy="763302"/>
            <a:chOff x="6796429" y="1608522"/>
            <a:chExt cx="6536195" cy="76330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1D53C8-2EEC-AED7-4044-8B5398E5F295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목적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8DB613-0013-75BF-5EBD-87B531CC88D9}"/>
                </a:ext>
              </a:extLst>
            </p:cNvPr>
            <p:cNvSpPr txBox="1"/>
            <p:nvPr/>
          </p:nvSpPr>
          <p:spPr>
            <a:xfrm>
              <a:off x="6800066" y="2064047"/>
              <a:ext cx="65325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일반적으로 인정되는 방법으로 컬러를 규격화 하는 것을 용이하게 하는 것이다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703610-2E22-BED5-3004-719995F01F0B}"/>
              </a:ext>
            </a:extLst>
          </p:cNvPr>
          <p:cNvGrpSpPr/>
          <p:nvPr/>
        </p:nvGrpSpPr>
        <p:grpSpPr>
          <a:xfrm>
            <a:off x="4308958" y="3244985"/>
            <a:ext cx="5063997" cy="978745"/>
            <a:chOff x="6796429" y="1608522"/>
            <a:chExt cx="5063997" cy="9787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F0CAA6-BD6D-5394-B5C1-E31436E6356E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구분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FA8511-A1F2-BE67-1414-6ED24AC601E6}"/>
                </a:ext>
              </a:extLst>
            </p:cNvPr>
            <p:cNvSpPr txBox="1"/>
            <p:nvPr/>
          </p:nvSpPr>
          <p:spPr>
            <a:xfrm>
              <a:off x="6800066" y="2064047"/>
              <a:ext cx="50603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하드위에 지향적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모니터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프린터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 = RGB, CMYK, HIS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응용 지향적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영화용 컬러 그래픽스의 창작 등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69E63C6-9842-469F-24D6-3F4D03FC9792}"/>
              </a:ext>
            </a:extLst>
          </p:cNvPr>
          <p:cNvGrpSpPr/>
          <p:nvPr/>
        </p:nvGrpSpPr>
        <p:grpSpPr>
          <a:xfrm>
            <a:off x="4308958" y="4566908"/>
            <a:ext cx="6060103" cy="978745"/>
            <a:chOff x="6796429" y="1608522"/>
            <a:chExt cx="6060103" cy="9787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F67631-053E-EE38-785C-E2526D645006}"/>
                </a:ext>
              </a:extLst>
            </p:cNvPr>
            <p:cNvSpPr txBox="1"/>
            <p:nvPr/>
          </p:nvSpPr>
          <p:spPr>
            <a:xfrm>
              <a:off x="6796429" y="1608522"/>
              <a:ext cx="27640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안전한 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RGB 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집합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98C6B4-D600-CC04-997F-647878595C34}"/>
                </a:ext>
              </a:extLst>
            </p:cNvPr>
            <p:cNvSpPr txBox="1"/>
            <p:nvPr/>
          </p:nvSpPr>
          <p:spPr>
            <a:xfrm>
              <a:off x="6800066" y="2064047"/>
              <a:ext cx="6056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하드웨어에 부하가 가지 않으면서 충실히 재현될 수 있는 컬러 부분 집합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시스템 안전 컬러 집합 또는 안전한 웹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브라우저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컬러라고도 불린다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654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70411" cy="1163374"/>
            <a:chOff x="960681" y="2615402"/>
            <a:chExt cx="197041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모델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7634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RGB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308958" y="1699309"/>
            <a:ext cx="4718389" cy="763302"/>
            <a:chOff x="6796429" y="1608522"/>
            <a:chExt cx="4718389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표현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47147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각 컬러는 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녹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청의 원색 스펙트럼 성분들에 나타난다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AC8CA88-4A45-85C9-62DF-1CD248ADC0A1}"/>
              </a:ext>
            </a:extLst>
          </p:cNvPr>
          <p:cNvGrpSpPr/>
          <p:nvPr/>
        </p:nvGrpSpPr>
        <p:grpSpPr>
          <a:xfrm>
            <a:off x="4308958" y="527484"/>
            <a:ext cx="6367880" cy="763302"/>
            <a:chOff x="6796429" y="1608522"/>
            <a:chExt cx="6367880" cy="7633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366AEF-1240-2222-B40C-D4E2129C44F1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2B171B-2F29-A0EB-D6F5-703ACC061978}"/>
                </a:ext>
              </a:extLst>
            </p:cNvPr>
            <p:cNvSpPr txBox="1"/>
            <p:nvPr/>
          </p:nvSpPr>
          <p:spPr>
            <a:xfrm>
              <a:off x="6800066" y="2064047"/>
              <a:ext cx="6364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3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차원 데카르트 좌표계를 기반으로 하며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[0,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1]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범위로 정규화 하여 표현한다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B5C4DC-14EF-EF5D-E4AA-E7B2BD618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7"/>
          <a:stretch/>
        </p:blipFill>
        <p:spPr bwMode="auto">
          <a:xfrm>
            <a:off x="4308958" y="2518026"/>
            <a:ext cx="4457671" cy="404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43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70411" cy="1163374"/>
            <a:chOff x="960681" y="2615402"/>
            <a:chExt cx="197041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모델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7634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RGB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AC8CA88-4A45-85C9-62DF-1CD248ADC0A1}"/>
              </a:ext>
            </a:extLst>
          </p:cNvPr>
          <p:cNvGrpSpPr/>
          <p:nvPr/>
        </p:nvGrpSpPr>
        <p:grpSpPr>
          <a:xfrm>
            <a:off x="4308958" y="44909"/>
            <a:ext cx="4396186" cy="763302"/>
            <a:chOff x="6796429" y="1608522"/>
            <a:chExt cx="4396186" cy="7633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366AEF-1240-2222-B40C-D4E2129C44F1}"/>
                </a:ext>
              </a:extLst>
            </p:cNvPr>
            <p:cNvSpPr txBox="1"/>
            <p:nvPr/>
          </p:nvSpPr>
          <p:spPr>
            <a:xfrm>
              <a:off x="6796429" y="1608522"/>
              <a:ext cx="13021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RGB 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영상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2B171B-2F29-A0EB-D6F5-703ACC061978}"/>
                </a:ext>
              </a:extLst>
            </p:cNvPr>
            <p:cNvSpPr txBox="1"/>
            <p:nvPr/>
          </p:nvSpPr>
          <p:spPr>
            <a:xfrm>
              <a:off x="6800066" y="2064047"/>
              <a:ext cx="4392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각 삼원색에 대해 하나씩 세 개의 성분으로 구성된다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B1B0F567-3D71-3620-8707-E75D15E1C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5"/>
          <a:stretch/>
        </p:blipFill>
        <p:spPr bwMode="auto">
          <a:xfrm>
            <a:off x="4308958" y="3012898"/>
            <a:ext cx="4223658" cy="380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FA0FD3D-1F40-0715-B3B4-F4D201476230}"/>
              </a:ext>
            </a:extLst>
          </p:cNvPr>
          <p:cNvGrpSpPr/>
          <p:nvPr/>
        </p:nvGrpSpPr>
        <p:grpSpPr>
          <a:xfrm>
            <a:off x="4308958" y="1125573"/>
            <a:ext cx="7362255" cy="763302"/>
            <a:chOff x="6796429" y="1608522"/>
            <a:chExt cx="7362255" cy="7633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4E0797-DE0A-A733-128A-77794BD7539E}"/>
                </a:ext>
              </a:extLst>
            </p:cNvPr>
            <p:cNvSpPr txBox="1"/>
            <p:nvPr/>
          </p:nvSpPr>
          <p:spPr>
            <a:xfrm>
              <a:off x="6796429" y="1608522"/>
              <a:ext cx="28603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화소 깊이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(Pixel depth)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D3C5FA-20D3-4812-04F8-7B4DD0F71E8B}"/>
                </a:ext>
              </a:extLst>
            </p:cNvPr>
            <p:cNvSpPr txBox="1"/>
            <p:nvPr/>
          </p:nvSpPr>
          <p:spPr>
            <a:xfrm>
              <a:off x="6800066" y="2064047"/>
              <a:ext cx="7358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각 화소를 표현하기 위해 사용되는 비트 수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24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비트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RGB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영상을 풀 컬러 영상이라고 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697AC50A-4FBB-FE34-3E76-C16513AB2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6"/>
          <a:stretch/>
        </p:blipFill>
        <p:spPr bwMode="auto">
          <a:xfrm>
            <a:off x="4308958" y="1979417"/>
            <a:ext cx="4223657" cy="487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5BD5C8-925B-57FD-E3C2-731FE5D68803}"/>
              </a:ext>
            </a:extLst>
          </p:cNvPr>
          <p:cNvSpPr txBox="1"/>
          <p:nvPr/>
        </p:nvSpPr>
        <p:spPr>
          <a:xfrm>
            <a:off x="4615470" y="2359549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8 bits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E6092-3D22-D73C-84CB-E7864C241A6C}"/>
              </a:ext>
            </a:extLst>
          </p:cNvPr>
          <p:cNvSpPr txBox="1"/>
          <p:nvPr/>
        </p:nvSpPr>
        <p:spPr>
          <a:xfrm>
            <a:off x="4615470" y="346177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8 bits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334810-EC26-83A5-B74E-B51EFC9268F2}"/>
              </a:ext>
            </a:extLst>
          </p:cNvPr>
          <p:cNvSpPr txBox="1"/>
          <p:nvPr/>
        </p:nvSpPr>
        <p:spPr>
          <a:xfrm>
            <a:off x="4615470" y="456423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8 bits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7A3161-1047-6FE1-994A-C63E0A7357C3}"/>
                  </a:ext>
                </a:extLst>
              </p:cNvPr>
              <p:cNvSpPr txBox="1"/>
              <p:nvPr/>
            </p:nvSpPr>
            <p:spPr>
              <a:xfrm>
                <a:off x="7513080" y="3461777"/>
                <a:ext cx="3712811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24 bits	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→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sup>
                    </m:sSup>
                  </m:oMath>
                </a14:m>
                <a:r>
                  <a:rPr lang="ko-KR" altLang="en-US" b="1" dirty="0">
                    <a:solidFill>
                      <a:srgbClr val="FF0000"/>
                    </a:solidFill>
                  </a:rPr>
                  <a:t>개의 색 표현 가능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7A3161-1047-6FE1-994A-C63E0A735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080" y="3461777"/>
                <a:ext cx="3712811" cy="375552"/>
              </a:xfrm>
              <a:prstGeom prst="rect">
                <a:avLst/>
              </a:prstGeom>
              <a:blipFill>
                <a:blip r:embed="rId5"/>
                <a:stretch>
                  <a:fillRect l="-1311" t="-8197" r="-492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19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70411" cy="1163374"/>
            <a:chOff x="960681" y="2615402"/>
            <a:chExt cx="197041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모델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CMY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5609B21-504F-988A-F8A3-F1DC35C4AA31}"/>
              </a:ext>
            </a:extLst>
          </p:cNvPr>
          <p:cNvGrpSpPr/>
          <p:nvPr/>
        </p:nvGrpSpPr>
        <p:grpSpPr>
          <a:xfrm>
            <a:off x="4308958" y="1112259"/>
            <a:ext cx="6432641" cy="763302"/>
            <a:chOff x="6796429" y="1608522"/>
            <a:chExt cx="6432641" cy="76330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12F73B-32B4-1675-F1BD-46BD229E337F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EA7AB2-210F-C189-16C3-D01BD7412681}"/>
                </a:ext>
              </a:extLst>
            </p:cNvPr>
            <p:cNvSpPr txBox="1"/>
            <p:nvPr/>
          </p:nvSpPr>
          <p:spPr>
            <a:xfrm>
              <a:off x="6800066" y="2064047"/>
              <a:ext cx="64290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청록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(Cyan),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자홍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(Magenta),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노랑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(Yellow)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의 원료의 삼원색을 이용한 컬러 모델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A50941C-26B2-CD23-174E-3704B0522511}"/>
              </a:ext>
            </a:extLst>
          </p:cNvPr>
          <p:cNvGrpSpPr/>
          <p:nvPr/>
        </p:nvGrpSpPr>
        <p:grpSpPr>
          <a:xfrm>
            <a:off x="4308958" y="2284084"/>
            <a:ext cx="6674566" cy="763302"/>
            <a:chOff x="6796429" y="1608522"/>
            <a:chExt cx="6674566" cy="7633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294D-7D3E-CD6E-515F-0326A3DDB09A}"/>
                </a:ext>
              </a:extLst>
            </p:cNvPr>
            <p:cNvSpPr txBox="1"/>
            <p:nvPr/>
          </p:nvSpPr>
          <p:spPr>
            <a:xfrm>
              <a:off x="6796429" y="1608522"/>
              <a:ext cx="2071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RGB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와의 차이점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F95143-BBDE-D339-3746-0132FF117C02}"/>
                </a:ext>
              </a:extLst>
            </p:cNvPr>
            <p:cNvSpPr txBox="1"/>
            <p:nvPr/>
          </p:nvSpPr>
          <p:spPr>
            <a:xfrm>
              <a:off x="6800066" y="2064047"/>
              <a:ext cx="66709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RGB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 빛의 삼원색을 사용했다면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CMY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는 빛의 삼원색에 대한 등화색을 사용했다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7EBB821-9F03-0B87-E896-9E349865B2C3}"/>
              </a:ext>
            </a:extLst>
          </p:cNvPr>
          <p:cNvGrpSpPr/>
          <p:nvPr/>
        </p:nvGrpSpPr>
        <p:grpSpPr>
          <a:xfrm>
            <a:off x="4308958" y="3395152"/>
            <a:ext cx="6822042" cy="763302"/>
            <a:chOff x="6796429" y="1608522"/>
            <a:chExt cx="6822042" cy="76330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9FCA90-E66A-A209-AF29-66BB486FDE3C}"/>
                </a:ext>
              </a:extLst>
            </p:cNvPr>
            <p:cNvSpPr txBox="1"/>
            <p:nvPr/>
          </p:nvSpPr>
          <p:spPr>
            <a:xfrm>
              <a:off x="6796429" y="160852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등화색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DF1286-4FA6-A3F8-A1D3-1CBE90990413}"/>
                </a:ext>
              </a:extLst>
            </p:cNvPr>
            <p:cNvSpPr txBox="1"/>
            <p:nvPr/>
          </p:nvSpPr>
          <p:spPr>
            <a:xfrm>
              <a:off x="6800066" y="2064047"/>
              <a:ext cx="68184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반대가 되는 색으로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RGB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CMY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로 모델은 바꿀 때는 각 컬러를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1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에서 빼면 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6A1B39-9E5C-0AAA-F2BB-06BB8FBAAB0D}"/>
              </a:ext>
            </a:extLst>
          </p:cNvPr>
          <p:cNvSpPr txBox="1"/>
          <p:nvPr/>
        </p:nvSpPr>
        <p:spPr>
          <a:xfrm>
            <a:off x="4308958" y="4213869"/>
            <a:ext cx="188032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b="1" dirty="0"/>
              <a:t>Ex.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C = 1 - 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7778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70411" cy="1163374"/>
            <a:chOff x="960681" y="2615402"/>
            <a:chExt cx="197041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모델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0166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CMYK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5609B21-504F-988A-F8A3-F1DC35C4AA31}"/>
              </a:ext>
            </a:extLst>
          </p:cNvPr>
          <p:cNvGrpSpPr/>
          <p:nvPr/>
        </p:nvGrpSpPr>
        <p:grpSpPr>
          <a:xfrm>
            <a:off x="4308958" y="2558013"/>
            <a:ext cx="7615016" cy="978745"/>
            <a:chOff x="6796429" y="1608522"/>
            <a:chExt cx="7615016" cy="97874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12F73B-32B4-1675-F1BD-46BD229E337F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EA7AB2-210F-C189-16C3-D01BD7412681}"/>
                </a:ext>
              </a:extLst>
            </p:cNvPr>
            <p:cNvSpPr txBox="1"/>
            <p:nvPr/>
          </p:nvSpPr>
          <p:spPr>
            <a:xfrm>
              <a:off x="6800066" y="2064047"/>
              <a:ext cx="76113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CMY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모델에서 검은색을 표현하기 위해 각 컬러를 모두 사용하면 되지만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그러면 탁한 흑색 나오기에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진짜 흑색을 표현하기 위해서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CMY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모델에 검은색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(K)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를 추가한 것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793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70411" cy="1163374"/>
            <a:chOff x="960681" y="2615402"/>
            <a:chExt cx="197041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모델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6575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HSI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5609B21-504F-988A-F8A3-F1DC35C4AA31}"/>
              </a:ext>
            </a:extLst>
          </p:cNvPr>
          <p:cNvGrpSpPr/>
          <p:nvPr/>
        </p:nvGrpSpPr>
        <p:grpSpPr>
          <a:xfrm>
            <a:off x="4308958" y="241402"/>
            <a:ext cx="6932009" cy="763302"/>
            <a:chOff x="6796429" y="1608522"/>
            <a:chExt cx="6932009" cy="76330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12F73B-32B4-1675-F1BD-46BD229E337F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EA7AB2-210F-C189-16C3-D01BD7412681}"/>
                </a:ext>
              </a:extLst>
            </p:cNvPr>
            <p:cNvSpPr txBox="1"/>
            <p:nvPr/>
          </p:nvSpPr>
          <p:spPr>
            <a:xfrm>
              <a:off x="6800066" y="2064047"/>
              <a:ext cx="6928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색상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채도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밝기로 표현하는 컬러 모델로서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HSB, HSV, HSL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등으로 표현되기도 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B4B926C-F0D9-82BE-6AE3-1DEE7DBB46A7}"/>
              </a:ext>
            </a:extLst>
          </p:cNvPr>
          <p:cNvGrpSpPr/>
          <p:nvPr/>
        </p:nvGrpSpPr>
        <p:grpSpPr>
          <a:xfrm>
            <a:off x="4308958" y="1221258"/>
            <a:ext cx="7197145" cy="978745"/>
            <a:chOff x="6796429" y="1608522"/>
            <a:chExt cx="7197145" cy="978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EA85A8-98E5-1F7B-9AB0-9197D62B1FBE}"/>
                </a:ext>
              </a:extLst>
            </p:cNvPr>
            <p:cNvSpPr txBox="1"/>
            <p:nvPr/>
          </p:nvSpPr>
          <p:spPr>
            <a:xfrm>
              <a:off x="6796429" y="1608522"/>
              <a:ext cx="13790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RGB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↔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HSI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5DE573-176F-6C58-838A-17DB09D1D284}"/>
                </a:ext>
              </a:extLst>
            </p:cNvPr>
            <p:cNvSpPr txBox="1"/>
            <p:nvPr/>
          </p:nvSpPr>
          <p:spPr>
            <a:xfrm>
              <a:off x="6800066" y="2064047"/>
              <a:ext cx="71935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HSI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공간을 형성하는 데 필요한 색상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채도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밝기 값들이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RGB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큐브에서 얻어지므로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RGB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↔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HSI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전환은 자유롭게 가능하다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15A98618-8D6A-54EC-845F-F92FC7884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4"/>
          <a:stretch/>
        </p:blipFill>
        <p:spPr bwMode="auto">
          <a:xfrm>
            <a:off x="4308958" y="2391706"/>
            <a:ext cx="7883042" cy="446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A94D31D-9931-69E2-82C5-84DCE92A60C2}"/>
              </a:ext>
            </a:extLst>
          </p:cNvPr>
          <p:cNvSpPr/>
          <p:nvPr/>
        </p:nvSpPr>
        <p:spPr>
          <a:xfrm>
            <a:off x="6203156" y="5374481"/>
            <a:ext cx="142875" cy="216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565DF-B62F-1C42-866F-7B3ACE628B47}"/>
              </a:ext>
            </a:extLst>
          </p:cNvPr>
          <p:cNvSpPr txBox="1"/>
          <p:nvPr/>
        </p:nvSpPr>
        <p:spPr>
          <a:xfrm>
            <a:off x="4836539" y="5652073"/>
            <a:ext cx="28761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색상</a:t>
            </a:r>
            <a:r>
              <a:rPr lang="en-US" altLang="ko-KR" sz="1100" b="1" dirty="0">
                <a:solidFill>
                  <a:srgbClr val="FF0000"/>
                </a:solidFill>
              </a:rPr>
              <a:t>, Red</a:t>
            </a:r>
            <a:r>
              <a:rPr lang="ko-KR" altLang="en-US" sz="1100" b="1" dirty="0">
                <a:solidFill>
                  <a:srgbClr val="FF0000"/>
                </a:solidFill>
              </a:rPr>
              <a:t>를 기준으로 하는 각 컬러의 각도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0F986B-6F5F-329A-9820-9926B4376C9E}"/>
              </a:ext>
            </a:extLst>
          </p:cNvPr>
          <p:cNvSpPr/>
          <p:nvPr/>
        </p:nvSpPr>
        <p:spPr>
          <a:xfrm>
            <a:off x="6045994" y="5150643"/>
            <a:ext cx="121443" cy="17165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ADE7F3-D5D4-48D8-E108-71481FCDA363}"/>
              </a:ext>
            </a:extLst>
          </p:cNvPr>
          <p:cNvSpPr txBox="1"/>
          <p:nvPr/>
        </p:nvSpPr>
        <p:spPr>
          <a:xfrm>
            <a:off x="4827864" y="4874489"/>
            <a:ext cx="2536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accent6"/>
                </a:solidFill>
              </a:rPr>
              <a:t>채도</a:t>
            </a:r>
            <a:r>
              <a:rPr lang="en-US" altLang="ko-KR" sz="1100" b="1" dirty="0">
                <a:solidFill>
                  <a:schemeClr val="accent6"/>
                </a:solidFill>
              </a:rPr>
              <a:t>, </a:t>
            </a:r>
            <a:r>
              <a:rPr lang="ko-KR" altLang="en-US" sz="1100" b="1" dirty="0">
                <a:solidFill>
                  <a:schemeClr val="accent6"/>
                </a:solidFill>
              </a:rPr>
              <a:t>중심에서 해당 컬러까지의 거리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58F188-0FA7-3AE1-2623-1A775A367F50}"/>
              </a:ext>
            </a:extLst>
          </p:cNvPr>
          <p:cNvSpPr/>
          <p:nvPr/>
        </p:nvSpPr>
        <p:spPr>
          <a:xfrm>
            <a:off x="4470399" y="4578350"/>
            <a:ext cx="7607271" cy="215627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89C189-5855-AEC2-A4F4-B9C29A8ED197}"/>
              </a:ext>
            </a:extLst>
          </p:cNvPr>
          <p:cNvSpPr txBox="1"/>
          <p:nvPr/>
        </p:nvSpPr>
        <p:spPr>
          <a:xfrm>
            <a:off x="4470399" y="4302196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accent4"/>
                </a:solidFill>
              </a:rPr>
              <a:t>HSI </a:t>
            </a:r>
            <a:r>
              <a:rPr lang="ko-KR" altLang="en-US" sz="1100" b="1" dirty="0">
                <a:solidFill>
                  <a:schemeClr val="accent4"/>
                </a:solidFill>
              </a:rPr>
              <a:t>모델 표현 종류 세 가지</a:t>
            </a:r>
          </a:p>
        </p:txBody>
      </p:sp>
    </p:spTree>
    <p:extLst>
      <p:ext uri="{BB962C8B-B14F-4D97-AF65-F5344CB8AC3E}">
        <p14:creationId xmlns:p14="http://schemas.microsoft.com/office/powerpoint/2010/main" val="265300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22" grpId="0" animBg="1"/>
      <p:bldP spid="23" grpId="0"/>
      <p:bldP spid="8" grpId="0" animBg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70411" cy="1163374"/>
            <a:chOff x="960681" y="2615402"/>
            <a:chExt cx="197041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모델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6575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HSI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5609B21-504F-988A-F8A3-F1DC35C4AA31}"/>
              </a:ext>
            </a:extLst>
          </p:cNvPr>
          <p:cNvGrpSpPr/>
          <p:nvPr/>
        </p:nvGrpSpPr>
        <p:grpSpPr>
          <a:xfrm>
            <a:off x="4308958" y="143558"/>
            <a:ext cx="4170162" cy="763302"/>
            <a:chOff x="6796429" y="1608522"/>
            <a:chExt cx="4170162" cy="76330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12F73B-32B4-1675-F1BD-46BD229E337F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밝기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EA7AB2-210F-C189-16C3-D01BD7412681}"/>
                </a:ext>
              </a:extLst>
            </p:cNvPr>
            <p:cNvSpPr txBox="1"/>
            <p:nvPr/>
          </p:nvSpPr>
          <p:spPr>
            <a:xfrm>
              <a:off x="6800066" y="2064047"/>
              <a:ext cx="41665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HSI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모델에서 밝기는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3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차원 상의 높이로 표현된다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743FA55-0AC0-76D5-B046-A9CCD84EEA57}"/>
              </a:ext>
            </a:extLst>
          </p:cNvPr>
          <p:cNvGrpSpPr/>
          <p:nvPr/>
        </p:nvGrpSpPr>
        <p:grpSpPr>
          <a:xfrm>
            <a:off x="4308958" y="1112259"/>
            <a:ext cx="5173642" cy="763302"/>
            <a:chOff x="6796429" y="1608522"/>
            <a:chExt cx="5173642" cy="7633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659FA3-B3FC-D3D5-C674-8AE507220115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제어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E264E2-2BA1-1A78-5216-6A4D07AF1D9D}"/>
                </a:ext>
              </a:extLst>
            </p:cNvPr>
            <p:cNvSpPr txBox="1"/>
            <p:nvPr/>
          </p:nvSpPr>
          <p:spPr>
            <a:xfrm>
              <a:off x="6800066" y="2064047"/>
              <a:ext cx="51700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HSI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모델은 색상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채도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밝기에 대한 독립적인 제어가 가능하다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F5A90783-2E1A-5523-E4E1-95778AE2E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4"/>
          <a:stretch/>
        </p:blipFill>
        <p:spPr bwMode="auto">
          <a:xfrm>
            <a:off x="4308958" y="1930976"/>
            <a:ext cx="7594628" cy="492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46B327-10F7-E023-07C2-3BA8EE6E8EB0}"/>
              </a:ext>
            </a:extLst>
          </p:cNvPr>
          <p:cNvSpPr txBox="1"/>
          <p:nvPr/>
        </p:nvSpPr>
        <p:spPr>
          <a:xfrm>
            <a:off x="10896064" y="31643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밝기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862326-5035-D2F4-947C-F163A07952D4}"/>
              </a:ext>
            </a:extLst>
          </p:cNvPr>
          <p:cNvSpPr txBox="1"/>
          <p:nvPr/>
        </p:nvSpPr>
        <p:spPr>
          <a:xfrm>
            <a:off x="6179290" y="2109502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밝기 </a:t>
            </a:r>
            <a:r>
              <a:rPr lang="en-US" altLang="ko-KR" b="1" dirty="0">
                <a:solidFill>
                  <a:schemeClr val="accent2"/>
                </a:solidFill>
              </a:rPr>
              <a:t>= 0.75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4E9F85-4D6D-8F45-A6D6-D13EBEB6E9E5}"/>
              </a:ext>
            </a:extLst>
          </p:cNvPr>
          <p:cNvSpPr txBox="1"/>
          <p:nvPr/>
        </p:nvSpPr>
        <p:spPr>
          <a:xfrm>
            <a:off x="6096000" y="3880478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밝기 </a:t>
            </a:r>
            <a:r>
              <a:rPr lang="en-US" altLang="ko-KR" b="1" dirty="0">
                <a:solidFill>
                  <a:schemeClr val="accent2"/>
                </a:solidFill>
              </a:rPr>
              <a:t>= 0.5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59789" y="1050511"/>
            <a:ext cx="181011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11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71102" y="3252739"/>
            <a:ext cx="6455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의사 컬러 영상 처리</a:t>
            </a:r>
          </a:p>
        </p:txBody>
      </p:sp>
    </p:spTree>
    <p:extLst>
      <p:ext uri="{BB962C8B-B14F-4D97-AF65-F5344CB8AC3E}">
        <p14:creationId xmlns:p14="http://schemas.microsoft.com/office/powerpoint/2010/main" val="715245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40244" y="1473703"/>
            <a:ext cx="41296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CONTENTS</a:t>
            </a:r>
            <a:endParaRPr lang="ko-KR" altLang="en-US" sz="6000">
              <a:ln>
                <a:solidFill>
                  <a:srgbClr val="FE9E7E">
                    <a:alpha val="20000"/>
                  </a:srgbClr>
                </a:solidFill>
              </a:ln>
              <a:solidFill>
                <a:srgbClr val="FE9E7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-492369" y="-520504"/>
            <a:ext cx="13344156" cy="8128782"/>
            <a:chOff x="-492369" y="-520504"/>
            <a:chExt cx="13344156" cy="8128782"/>
          </a:xfrm>
          <a:solidFill>
            <a:srgbClr val="C8E4E5">
              <a:alpha val="60000"/>
            </a:srgbClr>
          </a:solidFill>
        </p:grpSpPr>
        <p:sp>
          <p:nvSpPr>
            <p:cNvPr id="6" name="타원 5"/>
            <p:cNvSpPr/>
            <p:nvPr/>
          </p:nvSpPr>
          <p:spPr>
            <a:xfrm>
              <a:off x="-492369" y="-5205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0010113" y="47666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12875" y="3615397"/>
            <a:ext cx="2264080" cy="923330"/>
            <a:chOff x="1012875" y="3615397"/>
            <a:chExt cx="2264080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01</a:t>
              </a:r>
              <a:endParaRPr lang="ko-KR" altLang="en-US" sz="54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6599" y="3877007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기초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12875" y="5077336"/>
            <a:ext cx="3469538" cy="923330"/>
            <a:chOff x="1012875" y="3615397"/>
            <a:chExt cx="3469538" cy="923330"/>
          </a:xfrm>
        </p:grpSpPr>
        <p:sp>
          <p:nvSpPr>
            <p:cNvPr id="20" name="TextBox 19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54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76599" y="3877007"/>
              <a:ext cx="2505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의사 컬러 영상 처리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241830" y="3615397"/>
            <a:ext cx="2264080" cy="923330"/>
            <a:chOff x="1012875" y="3615397"/>
            <a:chExt cx="2264080" cy="923330"/>
          </a:xfrm>
        </p:grpSpPr>
        <p:sp>
          <p:nvSpPr>
            <p:cNvPr id="25" name="TextBox 24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02</a:t>
              </a:r>
              <a:endParaRPr lang="ko-KR" altLang="en-US" sz="54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76599" y="3877007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모델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241830" y="5077336"/>
            <a:ext cx="2264080" cy="923330"/>
            <a:chOff x="1012875" y="3615397"/>
            <a:chExt cx="2264080" cy="923330"/>
          </a:xfrm>
        </p:grpSpPr>
        <p:sp>
          <p:nvSpPr>
            <p:cNvPr id="30" name="TextBox 29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04</a:t>
              </a:r>
              <a:endParaRPr lang="ko-KR" altLang="en-US" sz="54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76599" y="3877007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변환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7187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5699"/>
            <a:ext cx="3900427" cy="1163374"/>
            <a:chOff x="960681" y="2615402"/>
            <a:chExt cx="3900427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9004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의사 컬러 영상 처리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기초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5609B21-504F-988A-F8A3-F1DC35C4AA31}"/>
              </a:ext>
            </a:extLst>
          </p:cNvPr>
          <p:cNvGrpSpPr/>
          <p:nvPr/>
        </p:nvGrpSpPr>
        <p:grpSpPr>
          <a:xfrm>
            <a:off x="5194330" y="2006933"/>
            <a:ext cx="5114331" cy="763302"/>
            <a:chOff x="6796429" y="1608522"/>
            <a:chExt cx="5114331" cy="76330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12F73B-32B4-1675-F1BD-46BD229E337F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EA7AB2-210F-C189-16C3-D01BD7412681}"/>
                </a:ext>
              </a:extLst>
            </p:cNvPr>
            <p:cNvSpPr txBox="1"/>
            <p:nvPr/>
          </p:nvSpPr>
          <p:spPr>
            <a:xfrm>
              <a:off x="6800066" y="2064047"/>
              <a:ext cx="5110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규정된 기준에 의거해서 컬러들에 그레이 값들을 배정하는 것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6AC8EF-C897-C5D2-B952-4EFE13A24928}"/>
              </a:ext>
            </a:extLst>
          </p:cNvPr>
          <p:cNvGrpSpPr/>
          <p:nvPr/>
        </p:nvGrpSpPr>
        <p:grpSpPr>
          <a:xfrm>
            <a:off x="5194330" y="3167408"/>
            <a:ext cx="6632375" cy="763302"/>
            <a:chOff x="6796429" y="1608522"/>
            <a:chExt cx="6632375" cy="7633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6FA194-A5FB-11CB-6FA0-2D01CEBB5869}"/>
                </a:ext>
              </a:extLst>
            </p:cNvPr>
            <p:cNvSpPr txBox="1"/>
            <p:nvPr/>
          </p:nvSpPr>
          <p:spPr>
            <a:xfrm>
              <a:off x="6796429" y="1608522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주요 용도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1DA54F-9127-A7CD-A263-F427F3F42D92}"/>
                </a:ext>
              </a:extLst>
            </p:cNvPr>
            <p:cNvSpPr txBox="1"/>
            <p:nvPr/>
          </p:nvSpPr>
          <p:spPr>
            <a:xfrm>
              <a:off x="6800066" y="2064047"/>
              <a:ext cx="66287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 또는 영상 시퀀스에서의 그레이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스케일 이벤트의 시각화 및 해석을 위한 것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0902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5699"/>
            <a:ext cx="3900427" cy="1163374"/>
            <a:chOff x="960681" y="2615402"/>
            <a:chExt cx="3900427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9004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의사 컬러 영상 처리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밝기 </a:t>
              </a:r>
              <a:r>
                <a:rPr lang="ko-KR" altLang="en-US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슬라이싱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5609B21-504F-988A-F8A3-F1DC35C4AA31}"/>
              </a:ext>
            </a:extLst>
          </p:cNvPr>
          <p:cNvGrpSpPr/>
          <p:nvPr/>
        </p:nvGrpSpPr>
        <p:grpSpPr>
          <a:xfrm>
            <a:off x="5194330" y="427715"/>
            <a:ext cx="6005601" cy="763302"/>
            <a:chOff x="6796429" y="1608522"/>
            <a:chExt cx="6005601" cy="76330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12F73B-32B4-1675-F1BD-46BD229E337F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EA7AB2-210F-C189-16C3-D01BD7412681}"/>
                </a:ext>
              </a:extLst>
            </p:cNvPr>
            <p:cNvSpPr txBox="1"/>
            <p:nvPr/>
          </p:nvSpPr>
          <p:spPr>
            <a:xfrm>
              <a:off x="6800066" y="2064047"/>
              <a:ext cx="6001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특정 밝기 값만 볼 수 있도록 하는 것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하나의 그레이 값으로 매핑하는 것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63FBF2-B9F3-33D7-9DC5-64DCCFBE8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95"/>
          <a:stretch/>
        </p:blipFill>
        <p:spPr bwMode="auto">
          <a:xfrm>
            <a:off x="5194330" y="2956894"/>
            <a:ext cx="4704413" cy="390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3208096-243E-DCCB-8A9C-4A5CE81587D4}"/>
              </a:ext>
            </a:extLst>
          </p:cNvPr>
          <p:cNvCxnSpPr/>
          <p:nvPr/>
        </p:nvCxnSpPr>
        <p:spPr>
          <a:xfrm>
            <a:off x="7286171" y="4574474"/>
            <a:ext cx="0" cy="76925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A27054-3142-640C-8774-9D6407EDC1D3}"/>
              </a:ext>
            </a:extLst>
          </p:cNvPr>
          <p:cNvSpPr txBox="1"/>
          <p:nvPr/>
        </p:nvSpPr>
        <p:spPr>
          <a:xfrm>
            <a:off x="5543143" y="472277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서로 다른 컬러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2EE8284-D842-A685-0425-6312C8A65A5F}"/>
              </a:ext>
            </a:extLst>
          </p:cNvPr>
          <p:cNvCxnSpPr>
            <a:cxnSpLocks/>
          </p:cNvCxnSpPr>
          <p:nvPr/>
        </p:nvCxnSpPr>
        <p:spPr>
          <a:xfrm>
            <a:off x="8069943" y="4443845"/>
            <a:ext cx="0" cy="1485705"/>
          </a:xfrm>
          <a:prstGeom prst="straightConnector1">
            <a:avLst/>
          </a:prstGeom>
          <a:ln w="2857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C7A872-4740-66D6-D806-287E3CD3C5DF}"/>
              </a:ext>
            </a:extLst>
          </p:cNvPr>
          <p:cNvSpPr txBox="1"/>
          <p:nvPr/>
        </p:nvSpPr>
        <p:spPr>
          <a:xfrm>
            <a:off x="8175437" y="4722770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2 </a:t>
            </a:r>
            <a:r>
              <a:rPr lang="ko-KR" altLang="en-US" b="1" dirty="0">
                <a:solidFill>
                  <a:schemeClr val="accent6"/>
                </a:solidFill>
              </a:rPr>
              <a:t>색 영상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4986A3-53B7-9766-7B81-109009568CB7}"/>
              </a:ext>
            </a:extLst>
          </p:cNvPr>
          <p:cNvGrpSpPr/>
          <p:nvPr/>
        </p:nvGrpSpPr>
        <p:grpSpPr>
          <a:xfrm>
            <a:off x="5194330" y="1486954"/>
            <a:ext cx="6723746" cy="978745"/>
            <a:chOff x="6796429" y="1608522"/>
            <a:chExt cx="6723746" cy="9787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DD98F5-FE0C-9D14-4137-20563B9FE912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CFA162-B7F5-D100-61E9-FA9C6F80ABC8}"/>
                </a:ext>
              </a:extLst>
            </p:cNvPr>
            <p:cNvSpPr txBox="1"/>
            <p:nvPr/>
          </p:nvSpPr>
          <p:spPr>
            <a:xfrm>
              <a:off x="6800066" y="2064047"/>
              <a:ext cx="6720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영상의 물리적 특성에 기반할 때 더 의미 있으며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찾고자 하는 정확한 밝기 값이나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범위가 있다면 강력한 시각화 보조 수단이 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8196" name="Picture 4">
            <a:extLst>
              <a:ext uri="{FF2B5EF4-FFF2-40B4-BE49-F238E27FC236}">
                <a16:creationId xmlns:a16="http://schemas.microsoft.com/office/drawing/2014/main" id="{97884945-D60D-3F1D-97AA-65DBA6A96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9"/>
          <a:stretch/>
        </p:blipFill>
        <p:spPr bwMode="auto">
          <a:xfrm>
            <a:off x="4659316" y="3050473"/>
            <a:ext cx="7532684" cy="380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69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5699"/>
            <a:ext cx="3900427" cy="1163374"/>
            <a:chOff x="960681" y="2615402"/>
            <a:chExt cx="3900427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9004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의사 컬러 영상 처리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266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밝기</a:t>
              </a:r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변환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5609B21-504F-988A-F8A3-F1DC35C4AA31}"/>
              </a:ext>
            </a:extLst>
          </p:cNvPr>
          <p:cNvGrpSpPr/>
          <p:nvPr/>
        </p:nvGrpSpPr>
        <p:grpSpPr>
          <a:xfrm>
            <a:off x="5194330" y="1269544"/>
            <a:ext cx="5037387" cy="978745"/>
            <a:chOff x="6796429" y="1608522"/>
            <a:chExt cx="5037387" cy="97874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12F73B-32B4-1675-F1BD-46BD229E337F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EA7AB2-210F-C189-16C3-D01BD7412681}"/>
                </a:ext>
              </a:extLst>
            </p:cNvPr>
            <p:cNvSpPr txBox="1"/>
            <p:nvPr/>
          </p:nvSpPr>
          <p:spPr>
            <a:xfrm>
              <a:off x="6800066" y="2064047"/>
              <a:ext cx="5033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 화소의 밝기에 대해 세 개의 독립적인 변환을 수행하고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세 결과가 각 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녹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청 컬러 채널로 입력된다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AD53830-306D-19A1-0DA4-4C230D6F59CA}"/>
              </a:ext>
            </a:extLst>
          </p:cNvPr>
          <p:cNvGrpSpPr/>
          <p:nvPr/>
        </p:nvGrpSpPr>
        <p:grpSpPr>
          <a:xfrm>
            <a:off x="5194330" y="2625536"/>
            <a:ext cx="6060103" cy="978745"/>
            <a:chOff x="6796429" y="1608522"/>
            <a:chExt cx="6060103" cy="9787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DED5B0-4992-1048-4714-45BEAAA68E09}"/>
                </a:ext>
              </a:extLst>
            </p:cNvPr>
            <p:cNvSpPr txBox="1"/>
            <p:nvPr/>
          </p:nvSpPr>
          <p:spPr>
            <a:xfrm>
              <a:off x="6796429" y="160852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주의점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FF060B-D97C-F43C-6FDF-24071078ED65}"/>
                </a:ext>
              </a:extLst>
            </p:cNvPr>
            <p:cNvSpPr txBox="1"/>
            <p:nvPr/>
          </p:nvSpPr>
          <p:spPr>
            <a:xfrm>
              <a:off x="6800066" y="2064047"/>
              <a:ext cx="6056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정보가 변환 함수의 특성에 의해 변조된 합성 영상을 만드는 것이며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영상의 위치가 아닌 밝기 값에 대한 변환이다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335349A-B259-9108-F32D-28E3C77B7AD0}"/>
              </a:ext>
            </a:extLst>
          </p:cNvPr>
          <p:cNvGrpSpPr/>
          <p:nvPr/>
        </p:nvGrpSpPr>
        <p:grpSpPr>
          <a:xfrm>
            <a:off x="5194330" y="3981529"/>
            <a:ext cx="4344890" cy="763302"/>
            <a:chOff x="6796429" y="1608522"/>
            <a:chExt cx="4344890" cy="76330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5327C3-AFAD-66BE-8D58-45F4B835AB34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예시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21E91C-CE7C-6D41-0C64-EDA7EEFCC5BB}"/>
                </a:ext>
              </a:extLst>
            </p:cNvPr>
            <p:cNvSpPr txBox="1"/>
            <p:nvPr/>
          </p:nvSpPr>
          <p:spPr>
            <a:xfrm>
              <a:off x="6800066" y="2064047"/>
              <a:ext cx="4341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밝기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슬라이싱은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밝기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변환의 특수한 경우이다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739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5699"/>
            <a:ext cx="3900427" cy="1163374"/>
            <a:chOff x="960681" y="2615402"/>
            <a:chExt cx="3900427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9004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의사 컬러 영상 처리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266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밝기</a:t>
              </a:r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변환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5609B21-504F-988A-F8A3-F1DC35C4AA31}"/>
              </a:ext>
            </a:extLst>
          </p:cNvPr>
          <p:cNvGrpSpPr/>
          <p:nvPr/>
        </p:nvGrpSpPr>
        <p:grpSpPr>
          <a:xfrm>
            <a:off x="5194330" y="0"/>
            <a:ext cx="6851987" cy="763302"/>
            <a:chOff x="6796429" y="1608522"/>
            <a:chExt cx="6851987" cy="76330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12F73B-32B4-1675-F1BD-46BD229E337F}"/>
                </a:ext>
              </a:extLst>
            </p:cNvPr>
            <p:cNvSpPr txBox="1"/>
            <p:nvPr/>
          </p:nvSpPr>
          <p:spPr>
            <a:xfrm>
              <a:off x="6796429" y="1608522"/>
              <a:ext cx="18485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선형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/ 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비 선형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EA7AB2-210F-C189-16C3-D01BD7412681}"/>
                </a:ext>
              </a:extLst>
            </p:cNvPr>
            <p:cNvSpPr txBox="1"/>
            <p:nvPr/>
          </p:nvSpPr>
          <p:spPr>
            <a:xfrm>
              <a:off x="6800066" y="2064047"/>
              <a:ext cx="68483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밝기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슬라이싱은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선형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밝기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변환은 비 선형 함수들에 기반하여 유연성을 제공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23F8417-98D7-D7DC-3ACA-6A7B0CA34882}"/>
              </a:ext>
            </a:extLst>
          </p:cNvPr>
          <p:cNvGrpSpPr/>
          <p:nvPr/>
        </p:nvGrpSpPr>
        <p:grpSpPr>
          <a:xfrm>
            <a:off x="5194330" y="975138"/>
            <a:ext cx="6621154" cy="763302"/>
            <a:chOff x="6796429" y="1608522"/>
            <a:chExt cx="6621154" cy="7633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A6A562-D06A-860C-D09C-3638E131CFCD}"/>
                </a:ext>
              </a:extLst>
            </p:cNvPr>
            <p:cNvSpPr txBox="1"/>
            <p:nvPr/>
          </p:nvSpPr>
          <p:spPr>
            <a:xfrm>
              <a:off x="6796429" y="160852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사용처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FA4D649-8203-833C-3EF1-A3B32A315FE4}"/>
                </a:ext>
              </a:extLst>
            </p:cNvPr>
            <p:cNvSpPr txBox="1"/>
            <p:nvPr/>
          </p:nvSpPr>
          <p:spPr>
            <a:xfrm>
              <a:off x="6800066" y="2064047"/>
              <a:ext cx="66175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복잡한 영상에서 관심 대상을 시각화 하는 다중 스펙트럼 영상 처리에 자주 사용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D173A7D-6E02-2662-848C-0363073B885C}"/>
              </a:ext>
            </a:extLst>
          </p:cNvPr>
          <p:cNvGrpSpPr/>
          <p:nvPr/>
        </p:nvGrpSpPr>
        <p:grpSpPr>
          <a:xfrm>
            <a:off x="5194330" y="1950276"/>
            <a:ext cx="6943357" cy="763302"/>
            <a:chOff x="6796429" y="1608522"/>
            <a:chExt cx="6943357" cy="76330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0CDB596-73AB-6E7F-C313-B6105176C544}"/>
                </a:ext>
              </a:extLst>
            </p:cNvPr>
            <p:cNvSpPr txBox="1"/>
            <p:nvPr/>
          </p:nvSpPr>
          <p:spPr>
            <a:xfrm>
              <a:off x="6796429" y="1608522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추가적인 처리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87953A-AB95-4CB8-DBBE-58972DA9EB06}"/>
                </a:ext>
              </a:extLst>
            </p:cNvPr>
            <p:cNvSpPr txBox="1"/>
            <p:nvPr/>
          </p:nvSpPr>
          <p:spPr>
            <a:xfrm>
              <a:off x="6800066" y="2064047"/>
              <a:ext cx="69397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합쳐지는 순간에 컬러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밸런싱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 결합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표시할 세 영상 선택 같은 기법을 적용한다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9218" name="Picture 2" descr="TRMM 3B43: Monthly Precipitation Estimates | Earth Engine Data Catalog |  Google Developers">
            <a:extLst>
              <a:ext uri="{FF2B5EF4-FFF2-40B4-BE49-F238E27FC236}">
                <a16:creationId xmlns:a16="http://schemas.microsoft.com/office/drawing/2014/main" id="{4F5BFE3D-302E-762F-D89B-0E80E2AEF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30" y="2957574"/>
            <a:ext cx="3900426" cy="39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ethodology">
            <a:extLst>
              <a:ext uri="{FF2B5EF4-FFF2-40B4-BE49-F238E27FC236}">
                <a16:creationId xmlns:a16="http://schemas.microsoft.com/office/drawing/2014/main" id="{B2678313-7308-0B5E-BA1C-C07BA64E4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26"/>
          <a:stretch/>
        </p:blipFill>
        <p:spPr bwMode="auto">
          <a:xfrm>
            <a:off x="6819930" y="2935020"/>
            <a:ext cx="5372070" cy="392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10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3079" y="3119510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컬러 변환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96939" y="1050511"/>
              <a:ext cx="181011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15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04</a:t>
              </a:r>
              <a:endParaRPr lang="ko-KR" altLang="en-US" sz="1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3770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5699"/>
            <a:ext cx="1970411" cy="1163374"/>
            <a:chOff x="960681" y="2615402"/>
            <a:chExt cx="197041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변환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기초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5609B21-504F-988A-F8A3-F1DC35C4AA31}"/>
              </a:ext>
            </a:extLst>
          </p:cNvPr>
          <p:cNvGrpSpPr/>
          <p:nvPr/>
        </p:nvGrpSpPr>
        <p:grpSpPr>
          <a:xfrm>
            <a:off x="4018672" y="255789"/>
            <a:ext cx="6999463" cy="978745"/>
            <a:chOff x="6796429" y="1608522"/>
            <a:chExt cx="6999463" cy="97874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12F73B-32B4-1675-F1BD-46BD229E337F}"/>
                </a:ext>
              </a:extLst>
            </p:cNvPr>
            <p:cNvSpPr txBox="1"/>
            <p:nvPr/>
          </p:nvSpPr>
          <p:spPr>
            <a:xfrm>
              <a:off x="6796429" y="1608522"/>
              <a:ext cx="2265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풀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영상 처리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EA7AB2-210F-C189-16C3-D01BD7412681}"/>
                </a:ext>
              </a:extLst>
            </p:cNvPr>
            <p:cNvSpPr txBox="1"/>
            <p:nvPr/>
          </p:nvSpPr>
          <p:spPr>
            <a:xfrm>
              <a:off x="6800066" y="2064047"/>
              <a:ext cx="69958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각 성분을 개별적으로 처리하고 합성해서 컬러 영상을 만든다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 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성분별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처리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</a:p>
            <a:p>
              <a:pPr marL="342900" indent="-342900">
                <a:buAutoNum type="arabicPeriod"/>
              </a:pP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화소들을 직접 다룬다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벡터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기반 처리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</a:p>
          </p:txBody>
        </p: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17D4F0B-0365-CF05-2F9B-29041368B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4"/>
          <a:stretch/>
        </p:blipFill>
        <p:spPr bwMode="auto">
          <a:xfrm>
            <a:off x="4018672" y="1289949"/>
            <a:ext cx="5497019" cy="299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E4B0890-55C6-8C15-0B58-47E023242EFC}"/>
              </a:ext>
            </a:extLst>
          </p:cNvPr>
          <p:cNvGrpSpPr/>
          <p:nvPr/>
        </p:nvGrpSpPr>
        <p:grpSpPr>
          <a:xfrm>
            <a:off x="4018672" y="4589306"/>
            <a:ext cx="5396460" cy="763302"/>
            <a:chOff x="6796429" y="1608522"/>
            <a:chExt cx="5396460" cy="7633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DC6907-30F3-E53F-8F7C-429D887F853D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결과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45F0F0-1B72-A57D-DB25-AA9F0BCAC7F1}"/>
                </a:ext>
              </a:extLst>
            </p:cNvPr>
            <p:cNvSpPr txBox="1"/>
            <p:nvPr/>
          </p:nvSpPr>
          <p:spPr>
            <a:xfrm>
              <a:off x="6800066" y="2064047"/>
              <a:ext cx="5392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아래 조건을 만족한다는 가정하에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어떤 방법을 써도 결과는 같다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5050F2E-C8B1-B80D-E397-C7D06B3B1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672" y="5408023"/>
            <a:ext cx="5100948" cy="8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7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5699"/>
            <a:ext cx="1970411" cy="1163374"/>
            <a:chOff x="960681" y="2615402"/>
            <a:chExt cx="197041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변환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공식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5609B21-504F-988A-F8A3-F1DC35C4AA31}"/>
              </a:ext>
            </a:extLst>
          </p:cNvPr>
          <p:cNvGrpSpPr/>
          <p:nvPr/>
        </p:nvGrpSpPr>
        <p:grpSpPr>
          <a:xfrm>
            <a:off x="4018672" y="255789"/>
            <a:ext cx="4872277" cy="763302"/>
            <a:chOff x="6796429" y="1608522"/>
            <a:chExt cx="4872277" cy="76330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12F73B-32B4-1675-F1BD-46BD229E337F}"/>
                </a:ext>
              </a:extLst>
            </p:cNvPr>
            <p:cNvSpPr txBox="1"/>
            <p:nvPr/>
          </p:nvSpPr>
          <p:spPr>
            <a:xfrm>
              <a:off x="6796429" y="1608522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밝기 변환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EA7AB2-210F-C189-16C3-D01BD7412681}"/>
                </a:ext>
              </a:extLst>
            </p:cNvPr>
            <p:cNvSpPr txBox="1"/>
            <p:nvPr/>
          </p:nvSpPr>
          <p:spPr>
            <a:xfrm>
              <a:off x="6800066" y="2064047"/>
              <a:ext cx="4868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그레이 스케일에서의 밝기 변환은 다음 공식으로 이뤄진다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9D5CF52-21EC-D4C9-0F6C-3200D6114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672" y="1074506"/>
            <a:ext cx="2419448" cy="681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446C40-A162-39C1-B883-72FDF4685CBE}"/>
              </a:ext>
            </a:extLst>
          </p:cNvPr>
          <p:cNvSpPr txBox="1"/>
          <p:nvPr/>
        </p:nvSpPr>
        <p:spPr>
          <a:xfrm>
            <a:off x="4018672" y="1634702"/>
            <a:ext cx="7978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f(</a:t>
            </a:r>
            <a:r>
              <a:rPr lang="en-US" altLang="ko-KR" sz="1600" dirty="0" err="1"/>
              <a:t>x,y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	</a:t>
            </a:r>
            <a:r>
              <a:rPr lang="ko-KR" altLang="en-US" sz="1600" dirty="0"/>
              <a:t>입력영상</a:t>
            </a:r>
            <a:endParaRPr lang="en-US" altLang="ko-KR" sz="1600" dirty="0"/>
          </a:p>
          <a:p>
            <a:r>
              <a:rPr lang="en-US" altLang="ko-KR" sz="1600" dirty="0"/>
              <a:t>g(</a:t>
            </a:r>
            <a:r>
              <a:rPr lang="en-US" altLang="ko-KR" sz="1600" dirty="0" err="1"/>
              <a:t>x,y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	</a:t>
            </a:r>
            <a:r>
              <a:rPr lang="ko-KR" altLang="en-US" sz="1600" dirty="0"/>
              <a:t>변환된 영상</a:t>
            </a:r>
            <a:endParaRPr lang="en-US" altLang="ko-KR" sz="1600" dirty="0"/>
          </a:p>
          <a:p>
            <a:r>
              <a:rPr lang="en-US" altLang="ko-KR" sz="1600" dirty="0"/>
              <a:t>T</a:t>
            </a:r>
            <a:r>
              <a:rPr lang="ko-KR" altLang="en-US" sz="1600" dirty="0"/>
              <a:t> </a:t>
            </a:r>
            <a:r>
              <a:rPr lang="en-US" altLang="ko-KR" sz="1600" dirty="0"/>
              <a:t>	f</a:t>
            </a:r>
            <a:r>
              <a:rPr lang="ko-KR" altLang="en-US" sz="1600" dirty="0"/>
              <a:t>를 변환시키는 연산자 </a:t>
            </a:r>
            <a:r>
              <a:rPr lang="en-US" altLang="ko-KR" sz="1600" dirty="0"/>
              <a:t>(Ex. </a:t>
            </a:r>
            <a:r>
              <a:rPr lang="ko-KR" altLang="en-US" sz="1600" dirty="0"/>
              <a:t>로그 </a:t>
            </a:r>
            <a:r>
              <a:rPr lang="en-US" altLang="ko-KR" sz="1600" dirty="0"/>
              <a:t>/ </a:t>
            </a:r>
            <a:r>
              <a:rPr lang="ko-KR" altLang="en-US" sz="1600" dirty="0"/>
              <a:t>감마 변환</a:t>
            </a:r>
            <a:r>
              <a:rPr lang="en-US" altLang="ko-KR" sz="1600" dirty="0"/>
              <a:t>, </a:t>
            </a:r>
            <a:r>
              <a:rPr lang="ko-KR" altLang="en-US" sz="1600" dirty="0"/>
              <a:t>히스토그램 </a:t>
            </a:r>
            <a:r>
              <a:rPr lang="ko-KR" altLang="en-US" sz="1600" dirty="0" err="1"/>
              <a:t>평활화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스무딩</a:t>
            </a:r>
            <a:r>
              <a:rPr lang="ko-KR" altLang="en-US" sz="1600" dirty="0"/>
              <a:t> 등</a:t>
            </a:r>
            <a:r>
              <a:rPr lang="en-US" altLang="ko-KR" sz="1600" dirty="0"/>
              <a:t>)</a:t>
            </a:r>
            <a:endParaRPr lang="ko-KR" altLang="en-US" sz="14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EE3D93B-0189-85B6-CC1A-2283CA8FC9D6}"/>
              </a:ext>
            </a:extLst>
          </p:cNvPr>
          <p:cNvCxnSpPr/>
          <p:nvPr/>
        </p:nvCxnSpPr>
        <p:spPr>
          <a:xfrm>
            <a:off x="6691086" y="2598057"/>
            <a:ext cx="0" cy="4524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47D6143-6A45-0F9E-BB80-C646DF078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391" y="3015008"/>
            <a:ext cx="3291389" cy="5346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ACEFB3C-335F-7504-10F0-AD78C69EC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132" y="4449239"/>
            <a:ext cx="3913817" cy="15913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13523E9-EF3D-3B59-D94E-766736091516}"/>
              </a:ext>
            </a:extLst>
          </p:cNvPr>
          <p:cNvSpPr txBox="1"/>
          <p:nvPr/>
        </p:nvSpPr>
        <p:spPr>
          <a:xfrm>
            <a:off x="8448675" y="2852314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 = </a:t>
            </a:r>
            <a:r>
              <a:rPr lang="ko-KR" altLang="en-US" dirty="0"/>
              <a:t>컬러 성분 개수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D7B3216-B118-AA4F-1CD1-5E77644C9144}"/>
              </a:ext>
            </a:extLst>
          </p:cNvPr>
          <p:cNvCxnSpPr/>
          <p:nvPr/>
        </p:nvCxnSpPr>
        <p:spPr>
          <a:xfrm>
            <a:off x="6691086" y="3807732"/>
            <a:ext cx="0" cy="4524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E63AF02-10B5-41F7-95E7-ECC41DCFCD41}"/>
              </a:ext>
            </a:extLst>
          </p:cNvPr>
          <p:cNvSpPr txBox="1"/>
          <p:nvPr/>
        </p:nvSpPr>
        <p:spPr>
          <a:xfrm>
            <a:off x="6801233" y="385610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밝기에 대한 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9EADC9-B4A6-144D-B644-31CACF0F06EB}"/>
              </a:ext>
            </a:extLst>
          </p:cNvPr>
          <p:cNvSpPr txBox="1"/>
          <p:nvPr/>
        </p:nvSpPr>
        <p:spPr>
          <a:xfrm>
            <a:off x="8448675" y="3207563"/>
            <a:ext cx="3472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해당 공식으로 </a:t>
            </a:r>
            <a:r>
              <a:rPr lang="ko-KR" altLang="en-US" sz="1400" b="1" dirty="0" err="1">
                <a:solidFill>
                  <a:srgbClr val="FF0000"/>
                </a:solidFill>
              </a:rPr>
              <a:t>변환별</a:t>
            </a:r>
            <a:r>
              <a:rPr lang="ko-KR" altLang="en-US" sz="1400" b="1" dirty="0">
                <a:solidFill>
                  <a:srgbClr val="FF0000"/>
                </a:solidFill>
              </a:rPr>
              <a:t> 식을 만들 수 있다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15AC87F-AE73-3BAC-0088-7AFE32073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55"/>
          <a:stretch/>
        </p:blipFill>
        <p:spPr bwMode="auto">
          <a:xfrm>
            <a:off x="4447060" y="2465699"/>
            <a:ext cx="7744940" cy="439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156DE5-F066-05F6-8B32-3741134C0B48}"/>
              </a:ext>
            </a:extLst>
          </p:cNvPr>
          <p:cNvSpPr/>
          <p:nvPr/>
        </p:nvSpPr>
        <p:spPr>
          <a:xfrm>
            <a:off x="4482060" y="5419726"/>
            <a:ext cx="7643266" cy="13303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406912-C8E8-8BEE-4DE3-5B73D1B8995A}"/>
              </a:ext>
            </a:extLst>
          </p:cNvPr>
          <p:cNvSpPr txBox="1"/>
          <p:nvPr/>
        </p:nvSpPr>
        <p:spPr>
          <a:xfrm>
            <a:off x="4447060" y="5045970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각 컬러 </a:t>
            </a:r>
            <a:r>
              <a:rPr lang="ko-KR" altLang="en-US" b="1" dirty="0" err="1">
                <a:solidFill>
                  <a:srgbClr val="FF0000"/>
                </a:solidFill>
              </a:rPr>
              <a:t>모델별</a:t>
            </a:r>
            <a:r>
              <a:rPr lang="ko-KR" altLang="en-US" b="1" dirty="0">
                <a:solidFill>
                  <a:srgbClr val="FF0000"/>
                </a:solidFill>
              </a:rPr>
              <a:t> 매핑 함수</a:t>
            </a:r>
          </a:p>
        </p:txBody>
      </p:sp>
    </p:spTree>
    <p:extLst>
      <p:ext uri="{BB962C8B-B14F-4D97-AF65-F5344CB8AC3E}">
        <p14:creationId xmlns:p14="http://schemas.microsoft.com/office/powerpoint/2010/main" val="84316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29" grpId="0"/>
      <p:bldP spid="22" grpId="0" animBg="1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5699"/>
            <a:ext cx="1970411" cy="1163374"/>
            <a:chOff x="960681" y="2615402"/>
            <a:chExt cx="197041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변환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보색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5609B21-504F-988A-F8A3-F1DC35C4AA31}"/>
              </a:ext>
            </a:extLst>
          </p:cNvPr>
          <p:cNvGrpSpPr/>
          <p:nvPr/>
        </p:nvGrpSpPr>
        <p:grpSpPr>
          <a:xfrm>
            <a:off x="4018672" y="814589"/>
            <a:ext cx="5176848" cy="763302"/>
            <a:chOff x="6796429" y="1608522"/>
            <a:chExt cx="5176848" cy="76330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12F73B-32B4-1675-F1BD-46BD229E337F}"/>
                </a:ext>
              </a:extLst>
            </p:cNvPr>
            <p:cNvSpPr txBox="1"/>
            <p:nvPr/>
          </p:nvSpPr>
          <p:spPr>
            <a:xfrm>
              <a:off x="6796429" y="1608522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보색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EA7AB2-210F-C189-16C3-D01BD7412681}"/>
                </a:ext>
              </a:extLst>
            </p:cNvPr>
            <p:cNvSpPr txBox="1"/>
            <p:nvPr/>
          </p:nvSpPr>
          <p:spPr>
            <a:xfrm>
              <a:off x="6800066" y="2064047"/>
              <a:ext cx="5173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원 상에서 서로 맞은편에 있는 색상들을 보색이라 부른다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208CD0D-2201-AC08-94CD-C3F36E610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7"/>
          <a:stretch/>
        </p:blipFill>
        <p:spPr bwMode="auto">
          <a:xfrm>
            <a:off x="4018672" y="2256227"/>
            <a:ext cx="4717941" cy="386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465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5699"/>
            <a:ext cx="1970411" cy="1163374"/>
            <a:chOff x="960681" y="2615402"/>
            <a:chExt cx="197041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변환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보색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5609B21-504F-988A-F8A3-F1DC35C4AA31}"/>
              </a:ext>
            </a:extLst>
          </p:cNvPr>
          <p:cNvGrpSpPr/>
          <p:nvPr/>
        </p:nvGrpSpPr>
        <p:grpSpPr>
          <a:xfrm>
            <a:off x="4018672" y="69850"/>
            <a:ext cx="5356384" cy="763302"/>
            <a:chOff x="6796429" y="1608522"/>
            <a:chExt cx="5356384" cy="76330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12F73B-32B4-1675-F1BD-46BD229E337F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활용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EA7AB2-210F-C189-16C3-D01BD7412681}"/>
                </a:ext>
              </a:extLst>
            </p:cNvPr>
            <p:cNvSpPr txBox="1"/>
            <p:nvPr/>
          </p:nvSpPr>
          <p:spPr>
            <a:xfrm>
              <a:off x="6800066" y="2064047"/>
              <a:ext cx="5352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영상의 어두운 영역에 묻힌 디테일을 개선하는 데 유용하다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94672DC-32AA-0310-F9CD-8D75848521CD}"/>
              </a:ext>
            </a:extLst>
          </p:cNvPr>
          <p:cNvGrpSpPr/>
          <p:nvPr/>
        </p:nvGrpSpPr>
        <p:grpSpPr>
          <a:xfrm>
            <a:off x="4018672" y="1112259"/>
            <a:ext cx="6316584" cy="763302"/>
            <a:chOff x="6796429" y="1608522"/>
            <a:chExt cx="6316584" cy="76330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122AF2-AF9B-4E7B-2537-1AC5BB3DCE3B}"/>
                </a:ext>
              </a:extLst>
            </p:cNvPr>
            <p:cNvSpPr txBox="1"/>
            <p:nvPr/>
          </p:nvSpPr>
          <p:spPr>
            <a:xfrm>
              <a:off x="6796429" y="1608522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보색의 채도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2211CB-37D4-E3D9-B6EB-B4544609CB0C}"/>
                </a:ext>
              </a:extLst>
            </p:cNvPr>
            <p:cNvSpPr txBox="1"/>
            <p:nvPr/>
          </p:nvSpPr>
          <p:spPr>
            <a:xfrm>
              <a:off x="6800066" y="2064047"/>
              <a:ext cx="6312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 영상의 채도 성분만으로 정확한 계산이 불가능 하여 근사화를 제공한다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1C2AB43-7165-AB38-1624-9F68D198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3" r="38714" b="50686"/>
          <a:stretch/>
        </p:blipFill>
        <p:spPr bwMode="auto">
          <a:xfrm>
            <a:off x="4018672" y="1984933"/>
            <a:ext cx="3702928" cy="358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40BCE64-52B6-B845-710F-5E6883A2D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3" t="49313" r="38714"/>
          <a:stretch/>
        </p:blipFill>
        <p:spPr bwMode="auto">
          <a:xfrm>
            <a:off x="7866772" y="1930976"/>
            <a:ext cx="3702928" cy="368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97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5699"/>
            <a:ext cx="2140330" cy="1163374"/>
            <a:chOff x="960681" y="2615402"/>
            <a:chExt cx="214033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변환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</a:t>
              </a:r>
              <a:r>
                <a:rPr lang="ko-KR" altLang="en-US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슬라이싱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94672DC-32AA-0310-F9CD-8D75848521CD}"/>
              </a:ext>
            </a:extLst>
          </p:cNvPr>
          <p:cNvGrpSpPr/>
          <p:nvPr/>
        </p:nvGrpSpPr>
        <p:grpSpPr>
          <a:xfrm>
            <a:off x="4018672" y="121659"/>
            <a:ext cx="6778248" cy="763302"/>
            <a:chOff x="6796429" y="1608522"/>
            <a:chExt cx="6778248" cy="76330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122AF2-AF9B-4E7B-2537-1AC5BB3DCE3B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활용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2211CB-37D4-E3D9-B6EB-B4544609CB0C}"/>
                </a:ext>
              </a:extLst>
            </p:cNvPr>
            <p:cNvSpPr txBox="1"/>
            <p:nvPr/>
          </p:nvSpPr>
          <p:spPr>
            <a:xfrm>
              <a:off x="6800066" y="2064047"/>
              <a:ext cx="6774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영상의 특정 컬러 범위를 강조하는 것으로써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객체를 주변과 분리하는 데 유용하다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AD1082-B981-9543-0302-FF6C46B3ABBB}"/>
              </a:ext>
            </a:extLst>
          </p:cNvPr>
          <p:cNvGrpSpPr/>
          <p:nvPr/>
        </p:nvGrpSpPr>
        <p:grpSpPr>
          <a:xfrm>
            <a:off x="4018672" y="1044191"/>
            <a:ext cx="5343560" cy="978745"/>
            <a:chOff x="6796429" y="1608522"/>
            <a:chExt cx="5343560" cy="97874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43FC6B-F92D-FACF-49F5-00C10599B725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목적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530E37-F432-45EE-6A63-3C712053CA70}"/>
                </a:ext>
              </a:extLst>
            </p:cNvPr>
            <p:cNvSpPr txBox="1"/>
            <p:nvPr/>
          </p:nvSpPr>
          <p:spPr>
            <a:xfrm>
              <a:off x="6800066" y="2064047"/>
              <a:ext cx="53399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관심 컬러를 배경으로부터 두드러지게 표현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관심 컬러에 의해 정의된 영역을 다음 단계의 마스크로 사용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C53F1E3-3B02-D295-2F06-AFF44C076195}"/>
              </a:ext>
            </a:extLst>
          </p:cNvPr>
          <p:cNvGrpSpPr/>
          <p:nvPr/>
        </p:nvGrpSpPr>
        <p:grpSpPr>
          <a:xfrm>
            <a:off x="4018672" y="2182167"/>
            <a:ext cx="6723746" cy="763302"/>
            <a:chOff x="6796429" y="1608522"/>
            <a:chExt cx="6723746" cy="7633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FB0AC3-B29E-E895-CE9F-CA6654D0B161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방법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72F5A1-FCE0-5F7F-0E96-6B317CE46A30}"/>
                </a:ext>
              </a:extLst>
            </p:cNvPr>
            <p:cNvSpPr txBox="1"/>
            <p:nvPr/>
          </p:nvSpPr>
          <p:spPr>
            <a:xfrm>
              <a:off x="6800066" y="2064047"/>
              <a:ext cx="67201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가장 쉬운 방법 중 하나는 관심 범위 밖의 컬러들을 회색 컬러로 매핑하는 것이다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675AB98-3839-3523-5FB2-15A196131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" r="49427" b="24819"/>
          <a:stretch/>
        </p:blipFill>
        <p:spPr bwMode="auto">
          <a:xfrm>
            <a:off x="4018671" y="3000884"/>
            <a:ext cx="3614029" cy="363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27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4523" y="1050511"/>
            <a:ext cx="184537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1150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7328404" y="3252739"/>
            <a:ext cx="3198312" cy="2121639"/>
            <a:chOff x="8538226" y="3843583"/>
            <a:chExt cx="3198312" cy="2121639"/>
          </a:xfrm>
        </p:grpSpPr>
        <p:sp>
          <p:nvSpPr>
            <p:cNvPr id="6" name="TextBox 5"/>
            <p:cNvSpPr txBox="1"/>
            <p:nvPr/>
          </p:nvSpPr>
          <p:spPr>
            <a:xfrm>
              <a:off x="8538226" y="3843583"/>
              <a:ext cx="3198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5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기초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551808" y="5503557"/>
              <a:ext cx="184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966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5699"/>
            <a:ext cx="2666114" cy="1163374"/>
            <a:chOff x="960681" y="2615402"/>
            <a:chExt cx="2666114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변환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6661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색조 및 컬러 보정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94672DC-32AA-0310-F9CD-8D75848521CD}"/>
              </a:ext>
            </a:extLst>
          </p:cNvPr>
          <p:cNvGrpSpPr/>
          <p:nvPr/>
        </p:nvGrpSpPr>
        <p:grpSpPr>
          <a:xfrm>
            <a:off x="4018672" y="1233658"/>
            <a:ext cx="5119140" cy="1625076"/>
            <a:chOff x="6796429" y="1608522"/>
            <a:chExt cx="5119140" cy="16250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122AF2-AF9B-4E7B-2537-1AC5BB3DCE3B}"/>
                </a:ext>
              </a:extLst>
            </p:cNvPr>
            <p:cNvSpPr txBox="1"/>
            <p:nvPr/>
          </p:nvSpPr>
          <p:spPr>
            <a:xfrm>
              <a:off x="6796429" y="1608522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색조 범위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2211CB-37D4-E3D9-B6EB-B4544609CB0C}"/>
                </a:ext>
              </a:extLst>
            </p:cNvPr>
            <p:cNvSpPr txBox="1"/>
            <p:nvPr/>
          </p:nvSpPr>
          <p:spPr>
            <a:xfrm>
              <a:off x="6800066" y="2064047"/>
              <a:ext cx="5115503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농도들의 전반적 분포를 나타낸다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하이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키 영상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높은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(or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밝은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밝기에 정보가 집중되어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로우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키 영상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컬러들이 주로 낮은 농도에 위치한다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미들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키 영상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하이와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로우 사이의 영상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027F70-CEA5-23A6-4164-E8F6D54A71E4}"/>
              </a:ext>
            </a:extLst>
          </p:cNvPr>
          <p:cNvGrpSpPr/>
          <p:nvPr/>
        </p:nvGrpSpPr>
        <p:grpSpPr>
          <a:xfrm>
            <a:off x="4018672" y="2968370"/>
            <a:ext cx="5802019" cy="978745"/>
            <a:chOff x="6796429" y="1608522"/>
            <a:chExt cx="5802019" cy="9787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F8E8FA-EAD2-ED3A-68BE-C33867B13A72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방법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76C0FE-F631-9514-417D-276D10F07A83}"/>
                </a:ext>
              </a:extLst>
            </p:cNvPr>
            <p:cNvSpPr txBox="1"/>
            <p:nvPr/>
          </p:nvSpPr>
          <p:spPr>
            <a:xfrm>
              <a:off x="6800066" y="2064047"/>
              <a:ext cx="5798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영상의 명도와 콘트라스트를 실험에 의해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해보면서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조절하는 것이다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색상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Hue)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자체는 변하지 않는다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EEED3A-3695-8BEF-7AB9-8B8E07060AD7}"/>
              </a:ext>
            </a:extLst>
          </p:cNvPr>
          <p:cNvGrpSpPr/>
          <p:nvPr/>
        </p:nvGrpSpPr>
        <p:grpSpPr>
          <a:xfrm>
            <a:off x="4018672" y="4056752"/>
            <a:ext cx="3875210" cy="763302"/>
            <a:chOff x="6796429" y="1608522"/>
            <a:chExt cx="3875210" cy="76330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CA14AD-DEB8-09C8-9466-6AE1038B2B38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종류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C4880E-B30F-CB50-0672-19C921EAF4CD}"/>
                </a:ext>
              </a:extLst>
            </p:cNvPr>
            <p:cNvSpPr txBox="1"/>
            <p:nvPr/>
          </p:nvSpPr>
          <p:spPr>
            <a:xfrm>
              <a:off x="6800066" y="2064047"/>
              <a:ext cx="38715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콘트라스트 스트레칭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로그 변환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감마 변환 등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4BF83-107D-2F07-D703-23A397B16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" b="4140"/>
          <a:stretch/>
        </p:blipFill>
        <p:spPr bwMode="auto">
          <a:xfrm>
            <a:off x="6384881" y="0"/>
            <a:ext cx="58071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5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5699"/>
            <a:ext cx="2448106" cy="1163374"/>
            <a:chOff x="960681" y="2615402"/>
            <a:chExt cx="2448106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변환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448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히스토그램 처리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EEED3A-3695-8BEF-7AB9-8B8E07060AD7}"/>
              </a:ext>
            </a:extLst>
          </p:cNvPr>
          <p:cNvGrpSpPr/>
          <p:nvPr/>
        </p:nvGrpSpPr>
        <p:grpSpPr>
          <a:xfrm>
            <a:off x="4018672" y="306952"/>
            <a:ext cx="8097519" cy="763302"/>
            <a:chOff x="6796429" y="1608522"/>
            <a:chExt cx="8097519" cy="76330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CA14AD-DEB8-09C8-9466-6AE1038B2B38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C4880E-B30F-CB50-0672-19C921EAF4CD}"/>
                </a:ext>
              </a:extLst>
            </p:cNvPr>
            <p:cNvSpPr txBox="1"/>
            <p:nvPr/>
          </p:nvSpPr>
          <p:spPr>
            <a:xfrm>
              <a:off x="6800066" y="2064047"/>
              <a:ext cx="80938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히스토그램 평활화가 균등한 밝기 값 히스토그램을 갖는 영상을 만드는 변환을 자동으로 결정한다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150062-770D-1803-DE86-7464891FEB38}"/>
              </a:ext>
            </a:extLst>
          </p:cNvPr>
          <p:cNvGrpSpPr/>
          <p:nvPr/>
        </p:nvGrpSpPr>
        <p:grpSpPr>
          <a:xfrm>
            <a:off x="4018672" y="1201626"/>
            <a:ext cx="5755533" cy="978745"/>
            <a:chOff x="6796429" y="1608522"/>
            <a:chExt cx="5755533" cy="97874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33B5C5-A9C5-AC8D-3D22-8A79A220B394}"/>
                </a:ext>
              </a:extLst>
            </p:cNvPr>
            <p:cNvSpPr txBox="1"/>
            <p:nvPr/>
          </p:nvSpPr>
          <p:spPr>
            <a:xfrm>
              <a:off x="6796429" y="160852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주의점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7EB36-57DE-B0AA-E367-5FDF30A1E959}"/>
                </a:ext>
              </a:extLst>
            </p:cNvPr>
            <p:cNvSpPr txBox="1"/>
            <p:nvPr/>
          </p:nvSpPr>
          <p:spPr>
            <a:xfrm>
              <a:off x="6800066" y="2064047"/>
              <a:ext cx="57518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성분들을 독립적으로 모두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평활화시키면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잘못된 컬러가 생길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밝기 성분에만 적용하는 것이 이상적이다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5350117-C6DA-E4A4-360B-F4014E285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6" r="39298" b="50000"/>
          <a:stretch/>
        </p:blipFill>
        <p:spPr bwMode="auto">
          <a:xfrm>
            <a:off x="4018672" y="2310158"/>
            <a:ext cx="3842628" cy="384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F1C6FBEB-5E9C-2036-E1AD-3A25C610E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0" t="49434" r="1160" b="566"/>
          <a:stretch/>
        </p:blipFill>
        <p:spPr bwMode="auto">
          <a:xfrm>
            <a:off x="8122920" y="2317498"/>
            <a:ext cx="3788958" cy="384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7F8446F-3974-32C7-E1AD-367DD6E34D82}"/>
              </a:ext>
            </a:extLst>
          </p:cNvPr>
          <p:cNvCxnSpPr>
            <a:stCxn id="16386" idx="3"/>
            <a:endCxn id="30" idx="1"/>
          </p:cNvCxnSpPr>
          <p:nvPr/>
        </p:nvCxnSpPr>
        <p:spPr>
          <a:xfrm>
            <a:off x="7861300" y="4231471"/>
            <a:ext cx="261620" cy="7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63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90476" y="2274838"/>
            <a:ext cx="499688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</a:t>
            </a:r>
          </a:p>
          <a:p>
            <a:pPr algn="r"/>
            <a:r>
              <a:rPr lang="en-US" altLang="ko-KR" sz="115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YOU</a:t>
            </a:r>
            <a:endParaRPr lang="ko-KR" altLang="en-US" sz="1150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606064"/>
              </p:ext>
            </p:extLst>
          </p:nvPr>
        </p:nvGraphicFramePr>
        <p:xfrm>
          <a:off x="77997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06</a:t>
                      </a:r>
                      <a:r>
                        <a:rPr lang="ko-KR" altLang="en-US" sz="1400" b="0" baseline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3" name="타원 12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220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70411" cy="1163374"/>
            <a:chOff x="960681" y="2615402"/>
            <a:chExt cx="197041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기초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스펙트럼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308958" y="1493910"/>
            <a:ext cx="4755259" cy="763302"/>
            <a:chOff x="6796429" y="1608522"/>
            <a:chExt cx="4755259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스펙트럼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47516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하나의 백색광을 광학 프리즘에 통과시킬 때 나오는 결과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038B8F-08B7-D8AA-71E4-5687FAC7A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/>
          <a:stretch/>
        </p:blipFill>
        <p:spPr bwMode="auto">
          <a:xfrm>
            <a:off x="4308958" y="2445710"/>
            <a:ext cx="7883042" cy="270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84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70411" cy="1163374"/>
            <a:chOff x="960681" y="2615402"/>
            <a:chExt cx="197041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기초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스펙트럼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308958" y="1783778"/>
            <a:ext cx="5598438" cy="763302"/>
            <a:chOff x="6796429" y="1608522"/>
            <a:chExt cx="5598438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6850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EM 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스펙트럼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594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가시광선을 포함한 볼 수 없는 다양한 파장의 선들이 있는 스펙트럼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D350E5-FBDB-6C8D-FD5C-18C08B3CF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8"/>
          <a:stretch/>
        </p:blipFill>
        <p:spPr bwMode="auto">
          <a:xfrm>
            <a:off x="4308959" y="2898852"/>
            <a:ext cx="7883042" cy="229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B50E36E-E975-37B0-1573-63713A6B9F27}"/>
              </a:ext>
            </a:extLst>
          </p:cNvPr>
          <p:cNvCxnSpPr>
            <a:cxnSpLocks/>
          </p:cNvCxnSpPr>
          <p:nvPr/>
        </p:nvCxnSpPr>
        <p:spPr>
          <a:xfrm>
            <a:off x="4717143" y="4354286"/>
            <a:ext cx="714102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186F3B-6D5D-D9D8-17DF-24A81D18938F}"/>
              </a:ext>
            </a:extLst>
          </p:cNvPr>
          <p:cNvSpPr txBox="1"/>
          <p:nvPr/>
        </p:nvSpPr>
        <p:spPr>
          <a:xfrm>
            <a:off x="7109995" y="4354286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파장 ↑  에너지 ↓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52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70411" cy="1163374"/>
            <a:chOff x="960681" y="2615402"/>
            <a:chExt cx="197041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기초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객체 인지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308958" y="1498952"/>
            <a:ext cx="6254066" cy="763302"/>
            <a:chOff x="6796429" y="1608522"/>
            <a:chExt cx="6254066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인지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2504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객체에서 인지하는 컬러는 객체로부터 반사되는 빛의 성질에 의해 결정된다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9899A4-8B5B-E0FC-D796-4B568B432A6D}"/>
              </a:ext>
            </a:extLst>
          </p:cNvPr>
          <p:cNvGrpSpPr/>
          <p:nvPr/>
        </p:nvGrpSpPr>
        <p:grpSpPr>
          <a:xfrm>
            <a:off x="4308958" y="2562468"/>
            <a:ext cx="4216650" cy="763302"/>
            <a:chOff x="6796429" y="1608522"/>
            <a:chExt cx="4216650" cy="76330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392BD2-0DFB-9C02-BD0A-B9C3ED2B099A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백색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B4B123-1241-A3C5-1AA9-8F02C6B1809D}"/>
                </a:ext>
              </a:extLst>
            </p:cNvPr>
            <p:cNvSpPr txBox="1"/>
            <p:nvPr/>
          </p:nvSpPr>
          <p:spPr>
            <a:xfrm>
              <a:off x="6800066" y="2064047"/>
              <a:ext cx="4213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모든 가시 파장에서 평형이 잡힌 빛을 반사하는 것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A4A6B1A-4FCA-1860-41DC-311F9320220A}"/>
              </a:ext>
            </a:extLst>
          </p:cNvPr>
          <p:cNvGrpSpPr/>
          <p:nvPr/>
        </p:nvGrpSpPr>
        <p:grpSpPr>
          <a:xfrm>
            <a:off x="4308958" y="3625985"/>
            <a:ext cx="5091889" cy="763302"/>
            <a:chOff x="6796429" y="1608522"/>
            <a:chExt cx="5091889" cy="7633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742576-E314-F422-1F61-D575FDDE2CFE}"/>
                </a:ext>
              </a:extLst>
            </p:cNvPr>
            <p:cNvSpPr txBox="1"/>
            <p:nvPr/>
          </p:nvSpPr>
          <p:spPr>
            <a:xfrm>
              <a:off x="6796429" y="1608522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그레이 레벨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5678F8-4BBC-F7F3-83A1-DFC9D8A7277F}"/>
                </a:ext>
              </a:extLst>
            </p:cNvPr>
            <p:cNvSpPr txBox="1"/>
            <p:nvPr/>
          </p:nvSpPr>
          <p:spPr>
            <a:xfrm>
              <a:off x="6800066" y="2064047"/>
              <a:ext cx="50882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흑색으로부터 회색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그리고 백색까지 변하는 밝기의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스칼라량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313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70411" cy="1163374"/>
            <a:chOff x="960681" y="2615402"/>
            <a:chExt cx="197041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기초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색채 광원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308958" y="993696"/>
            <a:ext cx="6980227" cy="763302"/>
            <a:chOff x="6796429" y="1608522"/>
            <a:chExt cx="6980227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특성 묘사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9765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색채 광원의 특성을 묘사하기 위해 방사 휘도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휘도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명도라는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3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가지 수량이 사용된다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91DCC40-8DD0-B906-27B0-F05F0FD926FB}"/>
              </a:ext>
            </a:extLst>
          </p:cNvPr>
          <p:cNvGrpSpPr/>
          <p:nvPr/>
        </p:nvGrpSpPr>
        <p:grpSpPr>
          <a:xfrm>
            <a:off x="4308958" y="2169094"/>
            <a:ext cx="4093218" cy="763302"/>
            <a:chOff x="6796429" y="1608522"/>
            <a:chExt cx="4093218" cy="76330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50C9E-EAB0-EE81-123C-CF3C02F0D5B4}"/>
                </a:ext>
              </a:extLst>
            </p:cNvPr>
            <p:cNvSpPr txBox="1"/>
            <p:nvPr/>
          </p:nvSpPr>
          <p:spPr>
            <a:xfrm>
              <a:off x="6796429" y="1608522"/>
              <a:ext cx="2582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방사 휘도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(Radiance)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B1F3B9-9A86-C0DF-33FB-9A6523AEB8E0}"/>
                </a:ext>
              </a:extLst>
            </p:cNvPr>
            <p:cNvSpPr txBox="1"/>
            <p:nvPr/>
          </p:nvSpPr>
          <p:spPr>
            <a:xfrm>
              <a:off x="6800066" y="2064047"/>
              <a:ext cx="40895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광원에서 나오는 총 에너지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단위는 와트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(W)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1F3CDA3-8EC0-61C3-1A56-EE771456544E}"/>
              </a:ext>
            </a:extLst>
          </p:cNvPr>
          <p:cNvGrpSpPr/>
          <p:nvPr/>
        </p:nvGrpSpPr>
        <p:grpSpPr>
          <a:xfrm>
            <a:off x="4308958" y="3344492"/>
            <a:ext cx="5943083" cy="763302"/>
            <a:chOff x="6796429" y="1608522"/>
            <a:chExt cx="5943083" cy="76330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077F26-2476-E904-2FDA-581467F0D462}"/>
                </a:ext>
              </a:extLst>
            </p:cNvPr>
            <p:cNvSpPr txBox="1"/>
            <p:nvPr/>
          </p:nvSpPr>
          <p:spPr>
            <a:xfrm>
              <a:off x="6796429" y="1608522"/>
              <a:ext cx="2191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휘도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(Luminance)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5044D3-D35C-96A7-4290-B531F88A7C81}"/>
                </a:ext>
              </a:extLst>
            </p:cNvPr>
            <p:cNvSpPr txBox="1"/>
            <p:nvPr/>
          </p:nvSpPr>
          <p:spPr>
            <a:xfrm>
              <a:off x="6800066" y="2064047"/>
              <a:ext cx="5939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관찰자가 광원으로부터 인지하는 에너지량의 척도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단위는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루멘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lm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9DA0E2E-1EE7-B33B-C180-959A8E9DC4E3}"/>
              </a:ext>
            </a:extLst>
          </p:cNvPr>
          <p:cNvGrpSpPr/>
          <p:nvPr/>
        </p:nvGrpSpPr>
        <p:grpSpPr>
          <a:xfrm>
            <a:off x="4308958" y="4519890"/>
            <a:ext cx="5616071" cy="978745"/>
            <a:chOff x="6796429" y="1608522"/>
            <a:chExt cx="5616071" cy="9787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63AA1C-2669-F41A-0169-1101B8136809}"/>
                </a:ext>
              </a:extLst>
            </p:cNvPr>
            <p:cNvSpPr txBox="1"/>
            <p:nvPr/>
          </p:nvSpPr>
          <p:spPr>
            <a:xfrm>
              <a:off x="6796429" y="1608522"/>
              <a:ext cx="21636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명도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(Brightness)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B0BE2C-5FDA-A63D-2B10-3282B4D3544A}"/>
                </a:ext>
              </a:extLst>
            </p:cNvPr>
            <p:cNvSpPr txBox="1"/>
            <p:nvPr/>
          </p:nvSpPr>
          <p:spPr>
            <a:xfrm>
              <a:off x="6800066" y="2064047"/>
              <a:ext cx="56124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밝기의 무색 개념을 표현하며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색감각을 묘사할 때 중요한 요소이다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실질적인 측정이 불가능하여 단위는 없다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EF23D6C-9218-C84D-7942-860CD8778936}"/>
              </a:ext>
            </a:extLst>
          </p:cNvPr>
          <p:cNvSpPr txBox="1"/>
          <p:nvPr/>
        </p:nvSpPr>
        <p:spPr>
          <a:xfrm>
            <a:off x="5144518" y="3021326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highlight>
                  <a:srgbClr val="9999FF"/>
                </a:highlight>
              </a:rPr>
              <a:t>사람이 인지하지 못하는 영역에서 많은 에너지가 나올 수 있기에</a:t>
            </a:r>
            <a:endParaRPr lang="en-US" altLang="ko-KR" b="1" dirty="0">
              <a:solidFill>
                <a:schemeClr val="bg1"/>
              </a:solidFill>
              <a:highlight>
                <a:srgbClr val="9999FF"/>
              </a:highlight>
            </a:endParaRPr>
          </a:p>
          <a:p>
            <a:pPr algn="ctr"/>
            <a:r>
              <a:rPr lang="ko-KR" altLang="en-US" b="1" dirty="0" err="1">
                <a:solidFill>
                  <a:schemeClr val="bg1"/>
                </a:solidFill>
                <a:highlight>
                  <a:srgbClr val="9999FF"/>
                </a:highlight>
              </a:rPr>
              <a:t>방사휘도는</a:t>
            </a:r>
            <a:r>
              <a:rPr lang="ko-KR" altLang="en-US" b="1" dirty="0">
                <a:solidFill>
                  <a:schemeClr val="bg1"/>
                </a:solidFill>
                <a:highlight>
                  <a:srgbClr val="9999FF"/>
                </a:highlight>
              </a:rPr>
              <a:t> 높지만 </a:t>
            </a:r>
            <a:r>
              <a:rPr lang="ko-KR" altLang="en-US" b="1" dirty="0" err="1">
                <a:solidFill>
                  <a:schemeClr val="bg1"/>
                </a:solidFill>
                <a:highlight>
                  <a:srgbClr val="9999FF"/>
                </a:highlight>
              </a:rPr>
              <a:t>휘도가</a:t>
            </a:r>
            <a:r>
              <a:rPr lang="ko-KR" altLang="en-US" b="1" dirty="0">
                <a:solidFill>
                  <a:schemeClr val="bg1"/>
                </a:solidFill>
                <a:highlight>
                  <a:srgbClr val="9999FF"/>
                </a:highlight>
              </a:rPr>
              <a:t> 낮을 수 있다</a:t>
            </a:r>
            <a:r>
              <a:rPr lang="en-US" altLang="ko-KR" b="1" dirty="0">
                <a:solidFill>
                  <a:schemeClr val="bg1"/>
                </a:solidFill>
                <a:highlight>
                  <a:srgbClr val="9999FF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734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70411" cy="1163374"/>
            <a:chOff x="960681" y="2615402"/>
            <a:chExt cx="197041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기초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구분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308958" y="1476532"/>
            <a:ext cx="7414640" cy="763302"/>
            <a:chOff x="6796429" y="1608522"/>
            <a:chExt cx="7414640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74110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빛에서는 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(R),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녹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(G),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청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(B)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으로 안감에서는 청록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(C),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자홍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(M),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노랑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(Y)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으로 표현될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309DE7-5067-962E-A5A4-3CFDB5520798}"/>
              </a:ext>
            </a:extLst>
          </p:cNvPr>
          <p:cNvGrpSpPr/>
          <p:nvPr/>
        </p:nvGrpSpPr>
        <p:grpSpPr>
          <a:xfrm>
            <a:off x="4308958" y="2631850"/>
            <a:ext cx="7108467" cy="763302"/>
            <a:chOff x="6796429" y="1608522"/>
            <a:chExt cx="7108467" cy="7633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425BCF-1310-8AF1-37BF-B41415D46440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구분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C0A495C-73F9-1EDD-0164-90B05E59DAC0}"/>
                </a:ext>
              </a:extLst>
            </p:cNvPr>
            <p:cNvSpPr txBox="1"/>
            <p:nvPr/>
          </p:nvSpPr>
          <p:spPr>
            <a:xfrm>
              <a:off x="6800066" y="2064047"/>
              <a:ext cx="71048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컬러를 구분하는 일반적인 특성들은 색상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(Hue),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명도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(Brightness),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채도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(Saturation)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D607ADF-B3E7-DEA3-7CE9-9CB85369AD0D}"/>
              </a:ext>
            </a:extLst>
          </p:cNvPr>
          <p:cNvGrpSpPr/>
          <p:nvPr/>
        </p:nvGrpSpPr>
        <p:grpSpPr>
          <a:xfrm>
            <a:off x="4308958" y="3787169"/>
            <a:ext cx="6177122" cy="763302"/>
            <a:chOff x="6796429" y="1608522"/>
            <a:chExt cx="6177122" cy="76330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DC5077-8EBE-5906-19AA-81F318911416}"/>
                </a:ext>
              </a:extLst>
            </p:cNvPr>
            <p:cNvSpPr txBox="1"/>
            <p:nvPr/>
          </p:nvSpPr>
          <p:spPr>
            <a:xfrm>
              <a:off x="6796429" y="1608522"/>
              <a:ext cx="2434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색도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(Chromaticity)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7B1665-F5E3-BDEC-5EA8-9514C3323643}"/>
                </a:ext>
              </a:extLst>
            </p:cNvPr>
            <p:cNvSpPr txBox="1"/>
            <p:nvPr/>
          </p:nvSpPr>
          <p:spPr>
            <a:xfrm>
              <a:off x="6800066" y="2064047"/>
              <a:ext cx="6173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색상과 채도가 함께 불리는 명칭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컬러는 색도와 명도에 의해 특징지어진다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06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70411" cy="1163374"/>
            <a:chOff x="960681" y="2615402"/>
            <a:chExt cx="197041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기초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구분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308958" y="1583253"/>
            <a:ext cx="4575722" cy="763302"/>
            <a:chOff x="6796429" y="1608522"/>
            <a:chExt cx="4575722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색상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45720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관찰자가 어떤 객체를 보았을 때 느끼는 지배적인 컬러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4F786F9-8A54-5738-420F-E729F81AD0F8}"/>
              </a:ext>
            </a:extLst>
          </p:cNvPr>
          <p:cNvGrpSpPr/>
          <p:nvPr/>
        </p:nvGrpSpPr>
        <p:grpSpPr>
          <a:xfrm>
            <a:off x="4308958" y="2665698"/>
            <a:ext cx="6598712" cy="763302"/>
            <a:chOff x="6796429" y="1608522"/>
            <a:chExt cx="6598712" cy="76330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6439FB-CC0D-2517-26E2-45BE16D4B1A4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채도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131E9D-AA1A-D1E4-DB89-9ADD93DDBAA0}"/>
                </a:ext>
              </a:extLst>
            </p:cNvPr>
            <p:cNvSpPr txBox="1"/>
            <p:nvPr/>
          </p:nvSpPr>
          <p:spPr>
            <a:xfrm>
              <a:off x="6800066" y="2064047"/>
              <a:ext cx="65950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같은 컬러라 해도 얼마나 순수한 컬러인지를 의미한다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컬러가 선명할 수록 높다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6D2410-E48A-0A56-02FB-5966767A5CDF}"/>
              </a:ext>
            </a:extLst>
          </p:cNvPr>
          <p:cNvGrpSpPr/>
          <p:nvPr/>
        </p:nvGrpSpPr>
        <p:grpSpPr>
          <a:xfrm>
            <a:off x="4308958" y="3748144"/>
            <a:ext cx="3694071" cy="763302"/>
            <a:chOff x="6796429" y="1608522"/>
            <a:chExt cx="3694071" cy="76330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B44A99-C1E6-7201-4250-0B5D895C6D3E}"/>
                </a:ext>
              </a:extLst>
            </p:cNvPr>
            <p:cNvSpPr txBox="1"/>
            <p:nvPr/>
          </p:nvSpPr>
          <p:spPr>
            <a:xfrm>
              <a:off x="6796429" y="1608522"/>
              <a:ext cx="36912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3 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자극치 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(Tri-</a:t>
              </a:r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Simulus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Values)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4547AA-1250-D8F0-2465-96BD1824DCDE}"/>
                </a:ext>
              </a:extLst>
            </p:cNvPr>
            <p:cNvSpPr txBox="1"/>
            <p:nvPr/>
          </p:nvSpPr>
          <p:spPr>
            <a:xfrm>
              <a:off x="6800066" y="2064047"/>
              <a:ext cx="3690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특정 컬러를 형성하기 위한 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/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녹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/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청색의 양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8350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5144</TotalTime>
  <Words>1270</Words>
  <Application>Microsoft Office PowerPoint</Application>
  <PresentationFormat>와이드스크린</PresentationFormat>
  <Paragraphs>256</Paragraphs>
  <Slides>32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KoPub돋움체 Bold</vt:lpstr>
      <vt:lpstr>KoPub돋움체 Light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윤진호</dc:creator>
  <cp:lastModifiedBy>송대석</cp:lastModifiedBy>
  <cp:revision>444</cp:revision>
  <dcterms:created xsi:type="dcterms:W3CDTF">2020-08-18T14:02:52Z</dcterms:created>
  <dcterms:modified xsi:type="dcterms:W3CDTF">2022-05-06T02:47:17Z</dcterms:modified>
</cp:coreProperties>
</file>